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9" r:id="rId2"/>
  </p:sldIdLst>
  <p:sldSz cx="7556500" cy="106934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9" d="100"/>
          <a:sy n="69" d="100"/>
        </p:scale>
        <p:origin x="1542" y="78"/>
      </p:cViewPr>
      <p:guideLst>
        <p:guide orient="horz" pos="2880"/>
        <p:guide pos="2160"/>
      </p:guideLst>
    </p:cSldViewPr>
  </p:slideViewPr>
  <p:notesTextViewPr>
    <p:cViewPr>
      <p:scale>
        <a:sx n="100" d="100"/>
        <a:sy n="100" d="100"/>
      </p:scale>
      <p:origin x="0" y="0"/>
    </p:cViewPr>
  </p:notesTextViewPr>
  <p:notesViewPr>
    <p:cSldViewPr>
      <p:cViewPr varScale="1">
        <p:scale>
          <a:sx n="51" d="100"/>
          <a:sy n="51" d="100"/>
        </p:scale>
        <p:origin x="-3006" y="-102"/>
      </p:cViewPr>
      <p:guideLst>
        <p:guide orient="horz" pos="3126"/>
        <p:guide pos="214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838" y="812100"/>
            <a:ext cx="1468440" cy="2838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53063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正方形/長方形 7"/>
          <p:cNvSpPr/>
          <p:nvPr userDrawn="1"/>
        </p:nvSpPr>
        <p:spPr>
          <a:xfrm>
            <a:off x="459439" y="1702494"/>
            <a:ext cx="6824011" cy="1985359"/>
          </a:xfrm>
          <a:prstGeom prst="rect">
            <a:avLst/>
          </a:prstGeom>
          <a:gradFill flip="none" rotWithShape="1">
            <a:gsLst>
              <a:gs pos="75000">
                <a:schemeClr val="bg1"/>
              </a:gs>
              <a:gs pos="0">
                <a:schemeClr val="bg1">
                  <a:lumMod val="85000"/>
                </a:schemeClr>
              </a:gs>
              <a:gs pos="0">
                <a:schemeClr val="bg1">
                  <a:lumMod val="85000"/>
                </a:schemeClr>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object 3"/>
          <p:cNvSpPr txBox="1"/>
          <p:nvPr userDrawn="1"/>
        </p:nvSpPr>
        <p:spPr>
          <a:xfrm>
            <a:off x="1720850" y="433582"/>
            <a:ext cx="4157352" cy="307777"/>
          </a:xfrm>
          <a:prstGeom prst="rect">
            <a:avLst/>
          </a:prstGeom>
        </p:spPr>
        <p:txBody>
          <a:bodyPr vert="horz" wrap="square" lIns="0" tIns="0" rIns="0" bIns="0" rtlCol="0">
            <a:spAutoFit/>
          </a:bodyPr>
          <a:lstStyle/>
          <a:p>
            <a:pPr marL="12700">
              <a:lnSpc>
                <a:spcPts val="2400"/>
              </a:lnSpc>
            </a:pPr>
            <a:r>
              <a:rPr dirty="0" err="1">
                <a:solidFill>
                  <a:srgbClr val="2E3092"/>
                </a:solidFill>
                <a:latin typeface="源ノ角ゴシック Medium" pitchFamily="34" charset="-128"/>
                <a:ea typeface="源ノ角ゴシック Medium" pitchFamily="34" charset="-128"/>
                <a:cs typeface="PMingLiU"/>
              </a:rPr>
              <a:t>健康経営</a:t>
            </a:r>
            <a:r>
              <a:rPr lang="ja-JP" altLang="en-US" dirty="0">
                <a:solidFill>
                  <a:srgbClr val="2E3092"/>
                </a:solidFill>
                <a:latin typeface="源ノ角ゴシック Medium" pitchFamily="34" charset="-128"/>
                <a:ea typeface="源ノ角ゴシック Medium" pitchFamily="34" charset="-128"/>
                <a:cs typeface="PMingLiU"/>
              </a:rPr>
              <a:t>優良法人</a:t>
            </a:r>
            <a:r>
              <a:rPr lang="en-US" altLang="ja-JP" dirty="0">
                <a:solidFill>
                  <a:srgbClr val="2E3092"/>
                </a:solidFill>
                <a:latin typeface="源ノ角ゴシック Medium" pitchFamily="34" charset="-128"/>
                <a:ea typeface="源ノ角ゴシック Medium" pitchFamily="34" charset="-128"/>
                <a:cs typeface="PMingLiU"/>
              </a:rPr>
              <a:t>2020 </a:t>
            </a:r>
            <a:r>
              <a:rPr lang="ja-JP" altLang="en-US" dirty="0">
                <a:solidFill>
                  <a:srgbClr val="2E3092"/>
                </a:solidFill>
                <a:latin typeface="源ノ角ゴシック Medium" pitchFamily="34" charset="-128"/>
                <a:ea typeface="源ノ角ゴシック Medium" pitchFamily="34" charset="-128"/>
                <a:cs typeface="PMingLiU"/>
              </a:rPr>
              <a:t>インタビュー</a:t>
            </a:r>
            <a:endParaRPr dirty="0">
              <a:latin typeface="源ノ角ゴシック Medium" pitchFamily="34" charset="-128"/>
              <a:ea typeface="源ノ角ゴシック Medium" pitchFamily="34" charset="-128"/>
              <a:cs typeface="PMingLiU"/>
            </a:endParaRPr>
          </a:p>
        </p:txBody>
      </p:sp>
      <p:sp>
        <p:nvSpPr>
          <p:cNvPr id="13" name="正方形/長方形 12"/>
          <p:cNvSpPr/>
          <p:nvPr userDrawn="1"/>
        </p:nvSpPr>
        <p:spPr>
          <a:xfrm>
            <a:off x="456478" y="1702494"/>
            <a:ext cx="65126" cy="19853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498" y="844227"/>
            <a:ext cx="1455066" cy="2821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テキスト ボックス 36"/>
          <p:cNvSpPr txBox="1"/>
          <p:nvPr userDrawn="1"/>
        </p:nvSpPr>
        <p:spPr>
          <a:xfrm>
            <a:off x="374066" y="10285408"/>
            <a:ext cx="3185142" cy="168275"/>
          </a:xfrm>
          <a:prstGeom prst="rect">
            <a:avLst/>
          </a:prstGeom>
          <a:noFill/>
        </p:spPr>
        <p:txBody>
          <a:bodyPr wrap="square" rtlCol="0" anchor="t" anchorCtr="0">
            <a:noAutofit/>
          </a:bodyPr>
          <a:lstStyle/>
          <a:p>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「健康経営」は、ＮＰＯ法人健康経営研究会の登録商標です。</a:t>
            </a:r>
          </a:p>
        </p:txBody>
      </p:sp>
      <p:pic>
        <p:nvPicPr>
          <p:cNvPr id="3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11213" y="8699500"/>
            <a:ext cx="1845287" cy="199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テキスト ボックス 39"/>
          <p:cNvSpPr txBox="1"/>
          <p:nvPr userDrawn="1"/>
        </p:nvSpPr>
        <p:spPr>
          <a:xfrm>
            <a:off x="503053" y="9461500"/>
            <a:ext cx="3185142" cy="153191"/>
          </a:xfrm>
          <a:prstGeom prst="rect">
            <a:avLst/>
          </a:prstGeom>
          <a:noFill/>
        </p:spPr>
        <p:txBody>
          <a:bodyPr wrap="square" rtlCol="0" anchor="t" anchorCtr="0">
            <a:no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問合せ先・担当者</a:t>
            </a:r>
          </a:p>
        </p:txBody>
      </p:sp>
      <p:cxnSp>
        <p:nvCxnSpPr>
          <p:cNvPr id="41" name="直線コネクタ 40"/>
          <p:cNvCxnSpPr/>
          <p:nvPr userDrawn="1"/>
        </p:nvCxnSpPr>
        <p:spPr>
          <a:xfrm>
            <a:off x="478014" y="9461500"/>
            <a:ext cx="33215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userDrawn="1"/>
        </p:nvSpPr>
        <p:spPr>
          <a:xfrm>
            <a:off x="5858753" y="1231900"/>
            <a:ext cx="1653297" cy="609600"/>
          </a:xfrm>
          <a:prstGeom prst="rect">
            <a:avLst/>
          </a:prstGeom>
          <a:noFill/>
        </p:spPr>
        <p:txBody>
          <a:bodyPr wrap="square" rtlCol="0" anchor="ctr" anchorCtr="0">
            <a:noAutofit/>
          </a:bodyPr>
          <a:lstStyle/>
          <a:p>
            <a:pPr algn="ctr">
              <a:lnSpc>
                <a:spcPct val="130000"/>
              </a:lnSpc>
            </a:pPr>
            <a:r>
              <a:rPr kumimoji="1" lang="ja-JP" altLang="en-US" sz="780" dirty="0">
                <a:latin typeface="Meiryo UI" panose="020B0604030504040204" pitchFamily="50" charset="-128"/>
                <a:ea typeface="Meiryo UI" panose="020B0604030504040204" pitchFamily="50" charset="-128"/>
                <a:cs typeface="Meiryo UI" panose="020B0604030504040204" pitchFamily="50" charset="-128"/>
              </a:rPr>
              <a:t>健康経営優良法人</a:t>
            </a:r>
            <a:endParaRPr kumimoji="1" lang="en-US" altLang="ja-JP" sz="780"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130000"/>
              </a:lnSpc>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認定</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1300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中小規模</a:t>
            </a:r>
          </a:p>
        </p:txBody>
      </p:sp>
      <p:sp>
        <p:nvSpPr>
          <p:cNvPr id="28" name="テキスト ボックス 27"/>
          <p:cNvSpPr txBox="1"/>
          <p:nvPr userDrawn="1"/>
        </p:nvSpPr>
        <p:spPr>
          <a:xfrm>
            <a:off x="1692887" y="698500"/>
            <a:ext cx="3990363" cy="800219"/>
          </a:xfrm>
          <a:prstGeom prst="rect">
            <a:avLst/>
          </a:prstGeom>
          <a:noFill/>
        </p:spPr>
        <p:txBody>
          <a:bodyPr wrap="square" rtlCol="0">
            <a:spAutoFit/>
          </a:bodyPr>
          <a:lstStyle/>
          <a:p>
            <a:r>
              <a:rPr lang="en-US" altLang="ja-JP" sz="4600" b="1" spc="-50" dirty="0">
                <a:solidFill>
                  <a:srgbClr val="2E3092"/>
                </a:solidFill>
                <a:latin typeface="Palatino Linotype" panose="02040502050505030304" pitchFamily="18" charset="0"/>
              </a:rPr>
              <a:t>Voice</a:t>
            </a:r>
            <a:r>
              <a:rPr lang="en-US" altLang="ja-JP" sz="4600" b="1" spc="-80" dirty="0">
                <a:solidFill>
                  <a:srgbClr val="2E3092"/>
                </a:solidFill>
                <a:latin typeface="Palatino Linotype" panose="02040502050505030304" pitchFamily="18" charset="0"/>
              </a:rPr>
              <a:t> </a:t>
            </a:r>
            <a:r>
              <a:rPr lang="en-US" altLang="ja-JP" sz="4600" b="1" spc="114" dirty="0">
                <a:solidFill>
                  <a:srgbClr val="2E3092"/>
                </a:solidFill>
                <a:latin typeface="Palatino Linotype" panose="02040502050505030304" pitchFamily="18" charset="0"/>
              </a:rPr>
              <a:t>Report</a:t>
            </a:r>
            <a:endParaRPr kumimoji="1" lang="ja-JP" altLang="en-US" sz="4600" b="1" dirty="0">
              <a:solidFill>
                <a:srgbClr val="2E3092"/>
              </a:solidFill>
              <a:latin typeface="Palatino Linotype" panose="0204050205050503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正方形/長方形 6"/>
          <p:cNvSpPr/>
          <p:nvPr userDrawn="1"/>
        </p:nvSpPr>
        <p:spPr>
          <a:xfrm>
            <a:off x="517245" y="3905336"/>
            <a:ext cx="3127336" cy="379921"/>
          </a:xfrm>
          <a:prstGeom prst="rect">
            <a:avLst/>
          </a:prstGeom>
          <a:gradFill flip="none" rotWithShape="1">
            <a:gsLst>
              <a:gs pos="75000">
                <a:schemeClr val="bg1"/>
              </a:gs>
              <a:gs pos="0">
                <a:schemeClr val="bg1">
                  <a:lumMod val="85000"/>
                </a:schemeClr>
              </a:gs>
              <a:gs pos="0">
                <a:schemeClr val="bg1">
                  <a:lumMod val="85000"/>
                </a:schemeClr>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459439" y="1702494"/>
            <a:ext cx="6824011" cy="1985359"/>
          </a:xfrm>
          <a:prstGeom prst="rect">
            <a:avLst/>
          </a:prstGeom>
          <a:gradFill flip="none" rotWithShape="1">
            <a:gsLst>
              <a:gs pos="75000">
                <a:schemeClr val="bg1"/>
              </a:gs>
              <a:gs pos="0">
                <a:schemeClr val="bg1">
                  <a:lumMod val="85000"/>
                </a:schemeClr>
              </a:gs>
              <a:gs pos="0">
                <a:schemeClr val="bg1">
                  <a:lumMod val="85000"/>
                </a:schemeClr>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object 3"/>
          <p:cNvSpPr txBox="1"/>
          <p:nvPr userDrawn="1"/>
        </p:nvSpPr>
        <p:spPr>
          <a:xfrm>
            <a:off x="1720850" y="433582"/>
            <a:ext cx="4157352" cy="307777"/>
          </a:xfrm>
          <a:prstGeom prst="rect">
            <a:avLst/>
          </a:prstGeom>
        </p:spPr>
        <p:txBody>
          <a:bodyPr vert="horz" wrap="square" lIns="0" tIns="0" rIns="0" bIns="0" rtlCol="0">
            <a:spAutoFit/>
          </a:bodyPr>
          <a:lstStyle/>
          <a:p>
            <a:pPr marL="12700">
              <a:lnSpc>
                <a:spcPts val="2400"/>
              </a:lnSpc>
            </a:pPr>
            <a:r>
              <a:rPr dirty="0" err="1">
                <a:solidFill>
                  <a:srgbClr val="2E3092"/>
                </a:solidFill>
                <a:latin typeface="源ノ角ゴシック Medium" pitchFamily="34" charset="-128"/>
                <a:ea typeface="源ノ角ゴシック Medium" pitchFamily="34" charset="-128"/>
                <a:cs typeface="PMingLiU"/>
              </a:rPr>
              <a:t>健康経営</a:t>
            </a:r>
            <a:r>
              <a:rPr lang="ja-JP" altLang="en-US" dirty="0">
                <a:solidFill>
                  <a:srgbClr val="2E3092"/>
                </a:solidFill>
                <a:latin typeface="源ノ角ゴシック Medium" pitchFamily="34" charset="-128"/>
                <a:ea typeface="源ノ角ゴシック Medium" pitchFamily="34" charset="-128"/>
                <a:cs typeface="PMingLiU"/>
              </a:rPr>
              <a:t>優良法人</a:t>
            </a:r>
            <a:r>
              <a:rPr lang="en-US" altLang="ja-JP" dirty="0">
                <a:solidFill>
                  <a:srgbClr val="2E3092"/>
                </a:solidFill>
                <a:latin typeface="源ノ角ゴシック Medium" pitchFamily="34" charset="-128"/>
                <a:ea typeface="源ノ角ゴシック Medium" pitchFamily="34" charset="-128"/>
                <a:cs typeface="PMingLiU"/>
              </a:rPr>
              <a:t>2020 </a:t>
            </a:r>
            <a:r>
              <a:rPr lang="ja-JP" altLang="en-US" dirty="0">
                <a:solidFill>
                  <a:srgbClr val="2E3092"/>
                </a:solidFill>
                <a:latin typeface="源ノ角ゴシック Medium" pitchFamily="34" charset="-128"/>
                <a:ea typeface="源ノ角ゴシック Medium" pitchFamily="34" charset="-128"/>
                <a:cs typeface="PMingLiU"/>
              </a:rPr>
              <a:t>インタビュー</a:t>
            </a:r>
            <a:endParaRPr dirty="0">
              <a:latin typeface="源ノ角ゴシック Medium" pitchFamily="34" charset="-128"/>
              <a:ea typeface="源ノ角ゴシック Medium" pitchFamily="34" charset="-128"/>
              <a:cs typeface="PMingLiU"/>
            </a:endParaRPr>
          </a:p>
        </p:txBody>
      </p:sp>
      <p:sp>
        <p:nvSpPr>
          <p:cNvPr id="11" name="正方形/長方形 10"/>
          <p:cNvSpPr/>
          <p:nvPr userDrawn="1"/>
        </p:nvSpPr>
        <p:spPr>
          <a:xfrm>
            <a:off x="456478" y="1702494"/>
            <a:ext cx="65126" cy="19853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29498" y="844227"/>
            <a:ext cx="1455066" cy="2821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正方形/長方形 12"/>
          <p:cNvSpPr/>
          <p:nvPr userDrawn="1"/>
        </p:nvSpPr>
        <p:spPr>
          <a:xfrm>
            <a:off x="470850" y="3898900"/>
            <a:ext cx="65126" cy="3927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4204051" y="3905336"/>
            <a:ext cx="3127336" cy="379921"/>
          </a:xfrm>
          <a:prstGeom prst="rect">
            <a:avLst/>
          </a:prstGeom>
          <a:gradFill flip="none" rotWithShape="1">
            <a:gsLst>
              <a:gs pos="75000">
                <a:schemeClr val="bg1"/>
              </a:gs>
              <a:gs pos="0">
                <a:schemeClr val="bg1">
                  <a:lumMod val="85000"/>
                </a:schemeClr>
              </a:gs>
              <a:gs pos="0">
                <a:schemeClr val="bg1">
                  <a:lumMod val="85000"/>
                </a:schemeClr>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4157656" y="3898900"/>
            <a:ext cx="65126" cy="3927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a:off x="503053" y="5734136"/>
            <a:ext cx="3127336" cy="379921"/>
          </a:xfrm>
          <a:prstGeom prst="rect">
            <a:avLst/>
          </a:prstGeom>
          <a:gradFill flip="none" rotWithShape="1">
            <a:gsLst>
              <a:gs pos="75000">
                <a:schemeClr val="bg1"/>
              </a:gs>
              <a:gs pos="0">
                <a:schemeClr val="bg1">
                  <a:lumMod val="85000"/>
                </a:schemeClr>
              </a:gs>
              <a:gs pos="0">
                <a:schemeClr val="bg1">
                  <a:lumMod val="85000"/>
                </a:schemeClr>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456658" y="5727700"/>
            <a:ext cx="65126" cy="3927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userDrawn="1"/>
        </p:nvSpPr>
        <p:spPr>
          <a:xfrm>
            <a:off x="4189859" y="5734136"/>
            <a:ext cx="3127336" cy="379921"/>
          </a:xfrm>
          <a:prstGeom prst="rect">
            <a:avLst/>
          </a:prstGeom>
          <a:gradFill flip="none" rotWithShape="1">
            <a:gsLst>
              <a:gs pos="75000">
                <a:schemeClr val="bg1"/>
              </a:gs>
              <a:gs pos="0">
                <a:schemeClr val="bg1">
                  <a:lumMod val="85000"/>
                </a:schemeClr>
              </a:gs>
              <a:gs pos="0">
                <a:schemeClr val="bg1">
                  <a:lumMod val="85000"/>
                </a:schemeClr>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4143464" y="5727700"/>
            <a:ext cx="65126" cy="3927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516578" y="7639136"/>
            <a:ext cx="3127336" cy="379921"/>
          </a:xfrm>
          <a:prstGeom prst="rect">
            <a:avLst/>
          </a:prstGeom>
          <a:gradFill flip="none" rotWithShape="1">
            <a:gsLst>
              <a:gs pos="75000">
                <a:schemeClr val="bg1"/>
              </a:gs>
              <a:gs pos="0">
                <a:schemeClr val="bg1">
                  <a:lumMod val="85000"/>
                </a:schemeClr>
              </a:gs>
              <a:gs pos="0">
                <a:schemeClr val="bg1">
                  <a:lumMod val="85000"/>
                </a:schemeClr>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userDrawn="1"/>
        </p:nvSpPr>
        <p:spPr>
          <a:xfrm>
            <a:off x="470183" y="7632700"/>
            <a:ext cx="65126" cy="3927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userDrawn="1"/>
        </p:nvSpPr>
        <p:spPr>
          <a:xfrm>
            <a:off x="374066" y="10285408"/>
            <a:ext cx="3185142" cy="168275"/>
          </a:xfrm>
          <a:prstGeom prst="rect">
            <a:avLst/>
          </a:prstGeom>
          <a:noFill/>
        </p:spPr>
        <p:txBody>
          <a:bodyPr wrap="square" rtlCol="0" anchor="t" anchorCtr="0">
            <a:noAutofit/>
          </a:bodyPr>
          <a:lstStyle/>
          <a:p>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「健康経営」は、ＮＰＯ法人健康経営研究会の登録商標です。</a:t>
            </a:r>
          </a:p>
        </p:txBody>
      </p:sp>
      <p:pic>
        <p:nvPicPr>
          <p:cNvPr id="2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11213" y="8699500"/>
            <a:ext cx="1845287" cy="199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テキスト ボックス 24"/>
          <p:cNvSpPr txBox="1"/>
          <p:nvPr userDrawn="1"/>
        </p:nvSpPr>
        <p:spPr>
          <a:xfrm>
            <a:off x="503053" y="9461500"/>
            <a:ext cx="3185142" cy="153191"/>
          </a:xfrm>
          <a:prstGeom prst="rect">
            <a:avLst/>
          </a:prstGeom>
          <a:noFill/>
        </p:spPr>
        <p:txBody>
          <a:bodyPr wrap="square" rtlCol="0" anchor="t" anchorCtr="0">
            <a:no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問合せ先・担当者</a:t>
            </a:r>
          </a:p>
        </p:txBody>
      </p:sp>
      <p:cxnSp>
        <p:nvCxnSpPr>
          <p:cNvPr id="26" name="直線コネクタ 25"/>
          <p:cNvCxnSpPr/>
          <p:nvPr userDrawn="1"/>
        </p:nvCxnSpPr>
        <p:spPr>
          <a:xfrm>
            <a:off x="478014" y="9461500"/>
            <a:ext cx="33215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userDrawn="1"/>
        </p:nvSpPr>
        <p:spPr>
          <a:xfrm>
            <a:off x="5858753" y="1231900"/>
            <a:ext cx="1653297" cy="609600"/>
          </a:xfrm>
          <a:prstGeom prst="rect">
            <a:avLst/>
          </a:prstGeom>
          <a:noFill/>
        </p:spPr>
        <p:txBody>
          <a:bodyPr wrap="square" rtlCol="0" anchor="ctr" anchorCtr="0">
            <a:noAutofit/>
          </a:bodyPr>
          <a:lstStyle/>
          <a:p>
            <a:pPr algn="ctr">
              <a:lnSpc>
                <a:spcPct val="130000"/>
              </a:lnSpc>
            </a:pPr>
            <a:r>
              <a:rPr kumimoji="1" lang="ja-JP" altLang="en-US" sz="780" dirty="0">
                <a:latin typeface="Meiryo UI" panose="020B0604030504040204" pitchFamily="50" charset="-128"/>
                <a:ea typeface="Meiryo UI" panose="020B0604030504040204" pitchFamily="50" charset="-128"/>
                <a:cs typeface="Meiryo UI" panose="020B0604030504040204" pitchFamily="50" charset="-128"/>
              </a:rPr>
              <a:t>健康経営優良法人</a:t>
            </a:r>
            <a:endParaRPr kumimoji="1" lang="en-US" altLang="ja-JP" sz="780"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130000"/>
              </a:lnSpc>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認定</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1300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大規模</a:t>
            </a:r>
          </a:p>
        </p:txBody>
      </p:sp>
      <p:sp>
        <p:nvSpPr>
          <p:cNvPr id="28" name="テキスト ボックス 27"/>
          <p:cNvSpPr txBox="1"/>
          <p:nvPr userDrawn="1"/>
        </p:nvSpPr>
        <p:spPr>
          <a:xfrm>
            <a:off x="1692887" y="698500"/>
            <a:ext cx="3990363" cy="800219"/>
          </a:xfrm>
          <a:prstGeom prst="rect">
            <a:avLst/>
          </a:prstGeom>
          <a:noFill/>
        </p:spPr>
        <p:txBody>
          <a:bodyPr wrap="square" rtlCol="0">
            <a:spAutoFit/>
          </a:bodyPr>
          <a:lstStyle/>
          <a:p>
            <a:r>
              <a:rPr lang="en-US" altLang="ja-JP" sz="4600" b="1" spc="-50" dirty="0">
                <a:solidFill>
                  <a:srgbClr val="2E3092"/>
                </a:solidFill>
                <a:latin typeface="Palatino Linotype" panose="02040502050505030304" pitchFamily="18" charset="0"/>
              </a:rPr>
              <a:t>Voice</a:t>
            </a:r>
            <a:r>
              <a:rPr lang="en-US" altLang="ja-JP" sz="4600" b="1" spc="-80" dirty="0">
                <a:solidFill>
                  <a:srgbClr val="2E3092"/>
                </a:solidFill>
                <a:latin typeface="Palatino Linotype" panose="02040502050505030304" pitchFamily="18" charset="0"/>
              </a:rPr>
              <a:t> </a:t>
            </a:r>
            <a:r>
              <a:rPr lang="en-US" altLang="ja-JP" sz="4600" b="1" spc="114" dirty="0">
                <a:solidFill>
                  <a:srgbClr val="2E3092"/>
                </a:solidFill>
                <a:latin typeface="Palatino Linotype" panose="02040502050505030304" pitchFamily="18" charset="0"/>
              </a:rPr>
              <a:t>Report</a:t>
            </a:r>
            <a:endParaRPr kumimoji="1" lang="ja-JP" altLang="en-US" sz="4600" b="1" dirty="0">
              <a:solidFill>
                <a:srgbClr val="2E3092"/>
              </a:solidFill>
              <a:latin typeface="Palatino Linotype" panose="0204050205050503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7" name="正方形/長方形 26"/>
          <p:cNvSpPr/>
          <p:nvPr userDrawn="1"/>
        </p:nvSpPr>
        <p:spPr>
          <a:xfrm>
            <a:off x="517245" y="3905336"/>
            <a:ext cx="3127336" cy="379921"/>
          </a:xfrm>
          <a:prstGeom prst="rect">
            <a:avLst/>
          </a:prstGeom>
          <a:gradFill flip="none" rotWithShape="1">
            <a:gsLst>
              <a:gs pos="75000">
                <a:schemeClr val="bg1"/>
              </a:gs>
              <a:gs pos="0">
                <a:schemeClr val="bg1">
                  <a:lumMod val="85000"/>
                </a:schemeClr>
              </a:gs>
              <a:gs pos="0">
                <a:schemeClr val="bg1">
                  <a:lumMod val="85000"/>
                </a:schemeClr>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459439" y="1702494"/>
            <a:ext cx="6824011" cy="1985359"/>
          </a:xfrm>
          <a:prstGeom prst="rect">
            <a:avLst/>
          </a:prstGeom>
          <a:gradFill flip="none" rotWithShape="1">
            <a:gsLst>
              <a:gs pos="75000">
                <a:schemeClr val="bg1"/>
              </a:gs>
              <a:gs pos="0">
                <a:schemeClr val="bg1">
                  <a:lumMod val="85000"/>
                </a:schemeClr>
              </a:gs>
              <a:gs pos="0">
                <a:schemeClr val="bg1">
                  <a:lumMod val="85000"/>
                </a:schemeClr>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object 2"/>
          <p:cNvSpPr txBox="1">
            <a:spLocks noGrp="1"/>
          </p:cNvSpPr>
          <p:nvPr>
            <p:ph type="title"/>
          </p:nvPr>
        </p:nvSpPr>
        <p:spPr>
          <a:xfrm>
            <a:off x="1755069" y="739518"/>
            <a:ext cx="3582827" cy="695325"/>
          </a:xfrm>
          <a:prstGeom prst="rect">
            <a:avLst/>
          </a:prstGeom>
        </p:spPr>
        <p:txBody>
          <a:bodyPr vert="horz" wrap="square" lIns="0" tIns="0" rIns="0" bIns="0" rtlCol="0">
            <a:spAutoFit/>
          </a:bodyPr>
          <a:lstStyle/>
          <a:p>
            <a:pPr marL="12700">
              <a:lnSpc>
                <a:spcPts val="5470"/>
              </a:lnSpc>
            </a:pPr>
            <a:r>
              <a:rPr spc="-50" dirty="0"/>
              <a:t>Voice</a:t>
            </a:r>
            <a:r>
              <a:rPr spc="-80" dirty="0"/>
              <a:t> </a:t>
            </a:r>
            <a:r>
              <a:rPr spc="114" dirty="0"/>
              <a:t>Report</a:t>
            </a:r>
          </a:p>
        </p:txBody>
      </p:sp>
      <p:sp>
        <p:nvSpPr>
          <p:cNvPr id="30" name="object 3"/>
          <p:cNvSpPr txBox="1"/>
          <p:nvPr userDrawn="1"/>
        </p:nvSpPr>
        <p:spPr>
          <a:xfrm>
            <a:off x="1720850" y="433582"/>
            <a:ext cx="4157352" cy="307777"/>
          </a:xfrm>
          <a:prstGeom prst="rect">
            <a:avLst/>
          </a:prstGeom>
        </p:spPr>
        <p:txBody>
          <a:bodyPr vert="horz" wrap="square" lIns="0" tIns="0" rIns="0" bIns="0" rtlCol="0">
            <a:spAutoFit/>
          </a:bodyPr>
          <a:lstStyle/>
          <a:p>
            <a:pPr marL="12700">
              <a:lnSpc>
                <a:spcPts val="2400"/>
              </a:lnSpc>
            </a:pPr>
            <a:r>
              <a:rPr dirty="0" err="1">
                <a:solidFill>
                  <a:srgbClr val="2E3092"/>
                </a:solidFill>
                <a:latin typeface="源ノ角ゴシック Medium" pitchFamily="34" charset="-128"/>
                <a:ea typeface="源ノ角ゴシック Medium" pitchFamily="34" charset="-128"/>
                <a:cs typeface="PMingLiU"/>
              </a:rPr>
              <a:t>健康経営</a:t>
            </a:r>
            <a:r>
              <a:rPr lang="ja-JP" altLang="en-US" dirty="0">
                <a:solidFill>
                  <a:srgbClr val="2E3092"/>
                </a:solidFill>
                <a:latin typeface="源ノ角ゴシック Medium" pitchFamily="34" charset="-128"/>
                <a:ea typeface="源ノ角ゴシック Medium" pitchFamily="34" charset="-128"/>
                <a:cs typeface="PMingLiU"/>
              </a:rPr>
              <a:t>優良法人</a:t>
            </a:r>
            <a:r>
              <a:rPr lang="en-US" altLang="ja-JP" dirty="0">
                <a:solidFill>
                  <a:srgbClr val="2E3092"/>
                </a:solidFill>
                <a:latin typeface="源ノ角ゴシック Medium" pitchFamily="34" charset="-128"/>
                <a:ea typeface="源ノ角ゴシック Medium" pitchFamily="34" charset="-128"/>
                <a:cs typeface="PMingLiU"/>
              </a:rPr>
              <a:t>2020 </a:t>
            </a:r>
            <a:r>
              <a:rPr lang="ja-JP" altLang="en-US" dirty="0">
                <a:solidFill>
                  <a:srgbClr val="2E3092"/>
                </a:solidFill>
                <a:latin typeface="源ノ角ゴシック Medium" pitchFamily="34" charset="-128"/>
                <a:ea typeface="源ノ角ゴシック Medium" pitchFamily="34" charset="-128"/>
                <a:cs typeface="PMingLiU"/>
              </a:rPr>
              <a:t>インタビュー</a:t>
            </a:r>
            <a:endParaRPr dirty="0">
              <a:latin typeface="源ノ角ゴシック Medium" pitchFamily="34" charset="-128"/>
              <a:ea typeface="源ノ角ゴシック Medium" pitchFamily="34" charset="-128"/>
              <a:cs typeface="PMingLiU"/>
            </a:endParaRPr>
          </a:p>
        </p:txBody>
      </p:sp>
      <p:sp>
        <p:nvSpPr>
          <p:cNvPr id="31" name="正方形/長方形 30"/>
          <p:cNvSpPr/>
          <p:nvPr userDrawn="1"/>
        </p:nvSpPr>
        <p:spPr>
          <a:xfrm>
            <a:off x="456478" y="1702494"/>
            <a:ext cx="65126" cy="19853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29498" y="844227"/>
            <a:ext cx="1455066" cy="2821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正方形/長方形 32"/>
          <p:cNvSpPr/>
          <p:nvPr userDrawn="1"/>
        </p:nvSpPr>
        <p:spPr>
          <a:xfrm>
            <a:off x="470850" y="3898900"/>
            <a:ext cx="65126" cy="3927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userDrawn="1"/>
        </p:nvSpPr>
        <p:spPr>
          <a:xfrm>
            <a:off x="4204051" y="3905336"/>
            <a:ext cx="3127336" cy="379921"/>
          </a:xfrm>
          <a:prstGeom prst="rect">
            <a:avLst/>
          </a:prstGeom>
          <a:gradFill flip="none" rotWithShape="1">
            <a:gsLst>
              <a:gs pos="75000">
                <a:schemeClr val="bg1"/>
              </a:gs>
              <a:gs pos="0">
                <a:schemeClr val="bg1">
                  <a:lumMod val="85000"/>
                </a:schemeClr>
              </a:gs>
              <a:gs pos="0">
                <a:schemeClr val="bg1">
                  <a:lumMod val="85000"/>
                </a:schemeClr>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userDrawn="1"/>
        </p:nvSpPr>
        <p:spPr>
          <a:xfrm>
            <a:off x="4157656" y="3898900"/>
            <a:ext cx="65126" cy="3927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userDrawn="1"/>
        </p:nvSpPr>
        <p:spPr>
          <a:xfrm>
            <a:off x="503053" y="5734136"/>
            <a:ext cx="3127336" cy="379921"/>
          </a:xfrm>
          <a:prstGeom prst="rect">
            <a:avLst/>
          </a:prstGeom>
          <a:gradFill flip="none" rotWithShape="1">
            <a:gsLst>
              <a:gs pos="75000">
                <a:schemeClr val="bg1"/>
              </a:gs>
              <a:gs pos="0">
                <a:schemeClr val="bg1">
                  <a:lumMod val="85000"/>
                </a:schemeClr>
              </a:gs>
              <a:gs pos="0">
                <a:schemeClr val="bg1">
                  <a:lumMod val="85000"/>
                </a:schemeClr>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userDrawn="1"/>
        </p:nvSpPr>
        <p:spPr>
          <a:xfrm>
            <a:off x="456658" y="5727700"/>
            <a:ext cx="65126" cy="3927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userDrawn="1"/>
        </p:nvSpPr>
        <p:spPr>
          <a:xfrm>
            <a:off x="4189859" y="5734136"/>
            <a:ext cx="3127336" cy="379921"/>
          </a:xfrm>
          <a:prstGeom prst="rect">
            <a:avLst/>
          </a:prstGeom>
          <a:gradFill flip="none" rotWithShape="1">
            <a:gsLst>
              <a:gs pos="75000">
                <a:schemeClr val="bg1"/>
              </a:gs>
              <a:gs pos="0">
                <a:schemeClr val="bg1">
                  <a:lumMod val="85000"/>
                </a:schemeClr>
              </a:gs>
              <a:gs pos="0">
                <a:schemeClr val="bg1">
                  <a:lumMod val="85000"/>
                </a:schemeClr>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a:off x="4143464" y="5727700"/>
            <a:ext cx="65126" cy="3927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userDrawn="1"/>
        </p:nvSpPr>
        <p:spPr>
          <a:xfrm>
            <a:off x="516578" y="7639136"/>
            <a:ext cx="3127336" cy="379921"/>
          </a:xfrm>
          <a:prstGeom prst="rect">
            <a:avLst/>
          </a:prstGeom>
          <a:gradFill flip="none" rotWithShape="1">
            <a:gsLst>
              <a:gs pos="75000">
                <a:schemeClr val="bg1"/>
              </a:gs>
              <a:gs pos="0">
                <a:schemeClr val="bg1">
                  <a:lumMod val="85000"/>
                </a:schemeClr>
              </a:gs>
              <a:gs pos="0">
                <a:schemeClr val="bg1">
                  <a:lumMod val="85000"/>
                </a:schemeClr>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userDrawn="1"/>
        </p:nvSpPr>
        <p:spPr>
          <a:xfrm>
            <a:off x="470183" y="7632700"/>
            <a:ext cx="65126" cy="3927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userDrawn="1"/>
        </p:nvSpPr>
        <p:spPr>
          <a:xfrm>
            <a:off x="374066" y="10361608"/>
            <a:ext cx="3185142" cy="168275"/>
          </a:xfrm>
          <a:prstGeom prst="rect">
            <a:avLst/>
          </a:prstGeom>
          <a:noFill/>
        </p:spPr>
        <p:txBody>
          <a:bodyPr wrap="square" rtlCol="0" anchor="t" anchorCtr="0">
            <a:noAutofit/>
          </a:bodyPr>
          <a:lstStyle/>
          <a:p>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「健康経営」は、ＮＰＯ法人健康経営研究会の登録商標です。</a:t>
            </a:r>
          </a:p>
        </p:txBody>
      </p:sp>
      <p:pic>
        <p:nvPicPr>
          <p:cNvPr id="4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11213" y="8699500"/>
            <a:ext cx="1845287" cy="199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テキスト ボックス 44"/>
          <p:cNvSpPr txBox="1"/>
          <p:nvPr userDrawn="1"/>
        </p:nvSpPr>
        <p:spPr>
          <a:xfrm>
            <a:off x="503053" y="9537700"/>
            <a:ext cx="3185142" cy="153191"/>
          </a:xfrm>
          <a:prstGeom prst="rect">
            <a:avLst/>
          </a:prstGeom>
          <a:noFill/>
        </p:spPr>
        <p:txBody>
          <a:bodyPr wrap="square" rtlCol="0" anchor="t" anchorCtr="0">
            <a:no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問合せ先・担当者</a:t>
            </a:r>
          </a:p>
        </p:txBody>
      </p:sp>
      <p:cxnSp>
        <p:nvCxnSpPr>
          <p:cNvPr id="46" name="直線コネクタ 45"/>
          <p:cNvCxnSpPr/>
          <p:nvPr userDrawn="1"/>
        </p:nvCxnSpPr>
        <p:spPr>
          <a:xfrm>
            <a:off x="478014" y="9537700"/>
            <a:ext cx="33215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userDrawn="1"/>
        </p:nvSpPr>
        <p:spPr>
          <a:xfrm>
            <a:off x="5858753" y="1231900"/>
            <a:ext cx="1653297" cy="609600"/>
          </a:xfrm>
          <a:prstGeom prst="rect">
            <a:avLst/>
          </a:prstGeom>
          <a:noFill/>
        </p:spPr>
        <p:txBody>
          <a:bodyPr wrap="square" rtlCol="0" anchor="ctr" anchorCtr="0">
            <a:noAutofit/>
          </a:bodyPr>
          <a:lstStyle/>
          <a:p>
            <a:pPr algn="ctr">
              <a:lnSpc>
                <a:spcPct val="130000"/>
              </a:lnSpc>
            </a:pPr>
            <a:r>
              <a:rPr kumimoji="1" lang="ja-JP" altLang="en-US" sz="780" dirty="0">
                <a:latin typeface="Meiryo UI" panose="020B0604030504040204" pitchFamily="50" charset="-128"/>
                <a:ea typeface="Meiryo UI" panose="020B0604030504040204" pitchFamily="50" charset="-128"/>
                <a:cs typeface="Meiryo UI" panose="020B0604030504040204" pitchFamily="50" charset="-128"/>
              </a:rPr>
              <a:t>健康経営優良法人</a:t>
            </a:r>
            <a:endParaRPr kumimoji="1" lang="en-US" altLang="ja-JP" sz="780"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130000"/>
              </a:lnSpc>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認定</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1300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ホワイト</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500</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7" name="正方形/長方形 26"/>
          <p:cNvSpPr/>
          <p:nvPr userDrawn="1"/>
        </p:nvSpPr>
        <p:spPr>
          <a:xfrm>
            <a:off x="517245" y="3905336"/>
            <a:ext cx="3127336" cy="379921"/>
          </a:xfrm>
          <a:prstGeom prst="rect">
            <a:avLst/>
          </a:prstGeom>
          <a:gradFill flip="none" rotWithShape="1">
            <a:gsLst>
              <a:gs pos="75000">
                <a:schemeClr val="bg1"/>
              </a:gs>
              <a:gs pos="0">
                <a:schemeClr val="bg1">
                  <a:lumMod val="85000"/>
                </a:schemeClr>
              </a:gs>
              <a:gs pos="0">
                <a:schemeClr val="bg1">
                  <a:lumMod val="85000"/>
                </a:schemeClr>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459439" y="1702494"/>
            <a:ext cx="6824011" cy="1985359"/>
          </a:xfrm>
          <a:prstGeom prst="rect">
            <a:avLst/>
          </a:prstGeom>
          <a:gradFill flip="none" rotWithShape="1">
            <a:gsLst>
              <a:gs pos="75000">
                <a:schemeClr val="bg1"/>
              </a:gs>
              <a:gs pos="0">
                <a:schemeClr val="bg1">
                  <a:lumMod val="85000"/>
                </a:schemeClr>
              </a:gs>
              <a:gs pos="0">
                <a:schemeClr val="bg1">
                  <a:lumMod val="85000"/>
                </a:schemeClr>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object 2"/>
          <p:cNvSpPr txBox="1">
            <a:spLocks noGrp="1"/>
          </p:cNvSpPr>
          <p:nvPr>
            <p:ph type="title"/>
          </p:nvPr>
        </p:nvSpPr>
        <p:spPr>
          <a:xfrm>
            <a:off x="1755069" y="739518"/>
            <a:ext cx="3582827" cy="695325"/>
          </a:xfrm>
          <a:prstGeom prst="rect">
            <a:avLst/>
          </a:prstGeom>
        </p:spPr>
        <p:txBody>
          <a:bodyPr vert="horz" wrap="square" lIns="0" tIns="0" rIns="0" bIns="0" rtlCol="0">
            <a:spAutoFit/>
          </a:bodyPr>
          <a:lstStyle/>
          <a:p>
            <a:pPr marL="12700">
              <a:lnSpc>
                <a:spcPts val="5470"/>
              </a:lnSpc>
            </a:pPr>
            <a:r>
              <a:rPr spc="-50" dirty="0"/>
              <a:t>Voice</a:t>
            </a:r>
            <a:r>
              <a:rPr spc="-80" dirty="0"/>
              <a:t> </a:t>
            </a:r>
            <a:r>
              <a:rPr spc="114" dirty="0"/>
              <a:t>Report</a:t>
            </a:r>
          </a:p>
        </p:txBody>
      </p:sp>
      <p:sp>
        <p:nvSpPr>
          <p:cNvPr id="30" name="object 3"/>
          <p:cNvSpPr txBox="1"/>
          <p:nvPr userDrawn="1"/>
        </p:nvSpPr>
        <p:spPr>
          <a:xfrm>
            <a:off x="1720850" y="433582"/>
            <a:ext cx="4157352" cy="307777"/>
          </a:xfrm>
          <a:prstGeom prst="rect">
            <a:avLst/>
          </a:prstGeom>
        </p:spPr>
        <p:txBody>
          <a:bodyPr vert="horz" wrap="square" lIns="0" tIns="0" rIns="0" bIns="0" rtlCol="0">
            <a:spAutoFit/>
          </a:bodyPr>
          <a:lstStyle/>
          <a:p>
            <a:pPr marL="12700">
              <a:lnSpc>
                <a:spcPts val="2400"/>
              </a:lnSpc>
            </a:pPr>
            <a:r>
              <a:rPr dirty="0" err="1">
                <a:solidFill>
                  <a:srgbClr val="2E3092"/>
                </a:solidFill>
                <a:latin typeface="源ノ角ゴシック Medium" pitchFamily="34" charset="-128"/>
                <a:ea typeface="源ノ角ゴシック Medium" pitchFamily="34" charset="-128"/>
                <a:cs typeface="PMingLiU"/>
              </a:rPr>
              <a:t>健康経営</a:t>
            </a:r>
            <a:r>
              <a:rPr lang="ja-JP" altLang="en-US" dirty="0">
                <a:solidFill>
                  <a:srgbClr val="2E3092"/>
                </a:solidFill>
                <a:latin typeface="源ノ角ゴシック Medium" pitchFamily="34" charset="-128"/>
                <a:ea typeface="源ノ角ゴシック Medium" pitchFamily="34" charset="-128"/>
                <a:cs typeface="PMingLiU"/>
              </a:rPr>
              <a:t>実践</a:t>
            </a:r>
            <a:r>
              <a:rPr lang="en-US" altLang="ja-JP" dirty="0">
                <a:solidFill>
                  <a:srgbClr val="2E3092"/>
                </a:solidFill>
                <a:latin typeface="源ノ角ゴシック Medium" pitchFamily="34" charset="-128"/>
                <a:ea typeface="源ノ角ゴシック Medium" pitchFamily="34" charset="-128"/>
                <a:cs typeface="PMingLiU"/>
              </a:rPr>
              <a:t> </a:t>
            </a:r>
            <a:r>
              <a:rPr lang="ja-JP" altLang="en-US" dirty="0">
                <a:solidFill>
                  <a:srgbClr val="2E3092"/>
                </a:solidFill>
                <a:latin typeface="源ノ角ゴシック Medium" pitchFamily="34" charset="-128"/>
                <a:ea typeface="源ノ角ゴシック Medium" pitchFamily="34" charset="-128"/>
                <a:cs typeface="PMingLiU"/>
              </a:rPr>
              <a:t>インタビュー</a:t>
            </a:r>
            <a:endParaRPr dirty="0">
              <a:latin typeface="源ノ角ゴシック Medium" pitchFamily="34" charset="-128"/>
              <a:ea typeface="源ノ角ゴシック Medium" pitchFamily="34" charset="-128"/>
              <a:cs typeface="PMingLiU"/>
            </a:endParaRPr>
          </a:p>
        </p:txBody>
      </p:sp>
      <p:sp>
        <p:nvSpPr>
          <p:cNvPr id="31" name="正方形/長方形 30"/>
          <p:cNvSpPr/>
          <p:nvPr userDrawn="1"/>
        </p:nvSpPr>
        <p:spPr>
          <a:xfrm>
            <a:off x="456478" y="1702494"/>
            <a:ext cx="65126" cy="19853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29498" y="844227"/>
            <a:ext cx="1455066" cy="2821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正方形/長方形 32"/>
          <p:cNvSpPr/>
          <p:nvPr userDrawn="1"/>
        </p:nvSpPr>
        <p:spPr>
          <a:xfrm>
            <a:off x="470850" y="3898900"/>
            <a:ext cx="65126" cy="3927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userDrawn="1"/>
        </p:nvSpPr>
        <p:spPr>
          <a:xfrm>
            <a:off x="4204051" y="3905336"/>
            <a:ext cx="3127336" cy="379921"/>
          </a:xfrm>
          <a:prstGeom prst="rect">
            <a:avLst/>
          </a:prstGeom>
          <a:gradFill flip="none" rotWithShape="1">
            <a:gsLst>
              <a:gs pos="75000">
                <a:schemeClr val="bg1"/>
              </a:gs>
              <a:gs pos="0">
                <a:schemeClr val="bg1">
                  <a:lumMod val="85000"/>
                </a:schemeClr>
              </a:gs>
              <a:gs pos="0">
                <a:schemeClr val="bg1">
                  <a:lumMod val="85000"/>
                </a:schemeClr>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userDrawn="1"/>
        </p:nvSpPr>
        <p:spPr>
          <a:xfrm>
            <a:off x="4157656" y="3898900"/>
            <a:ext cx="65126" cy="3927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userDrawn="1"/>
        </p:nvSpPr>
        <p:spPr>
          <a:xfrm>
            <a:off x="503053" y="5734136"/>
            <a:ext cx="3127336" cy="379921"/>
          </a:xfrm>
          <a:prstGeom prst="rect">
            <a:avLst/>
          </a:prstGeom>
          <a:gradFill flip="none" rotWithShape="1">
            <a:gsLst>
              <a:gs pos="75000">
                <a:schemeClr val="bg1"/>
              </a:gs>
              <a:gs pos="0">
                <a:schemeClr val="bg1">
                  <a:lumMod val="85000"/>
                </a:schemeClr>
              </a:gs>
              <a:gs pos="0">
                <a:schemeClr val="bg1">
                  <a:lumMod val="85000"/>
                </a:schemeClr>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userDrawn="1"/>
        </p:nvSpPr>
        <p:spPr>
          <a:xfrm>
            <a:off x="456658" y="5727700"/>
            <a:ext cx="65126" cy="3927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userDrawn="1"/>
        </p:nvSpPr>
        <p:spPr>
          <a:xfrm>
            <a:off x="4189859" y="5734136"/>
            <a:ext cx="3127336" cy="379921"/>
          </a:xfrm>
          <a:prstGeom prst="rect">
            <a:avLst/>
          </a:prstGeom>
          <a:gradFill flip="none" rotWithShape="1">
            <a:gsLst>
              <a:gs pos="75000">
                <a:schemeClr val="bg1"/>
              </a:gs>
              <a:gs pos="0">
                <a:schemeClr val="bg1">
                  <a:lumMod val="85000"/>
                </a:schemeClr>
              </a:gs>
              <a:gs pos="0">
                <a:schemeClr val="bg1">
                  <a:lumMod val="85000"/>
                </a:schemeClr>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a:off x="4143464" y="5727700"/>
            <a:ext cx="65126" cy="3927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userDrawn="1"/>
        </p:nvSpPr>
        <p:spPr>
          <a:xfrm>
            <a:off x="516578" y="7639136"/>
            <a:ext cx="3127336" cy="379921"/>
          </a:xfrm>
          <a:prstGeom prst="rect">
            <a:avLst/>
          </a:prstGeom>
          <a:gradFill flip="none" rotWithShape="1">
            <a:gsLst>
              <a:gs pos="75000">
                <a:schemeClr val="bg1"/>
              </a:gs>
              <a:gs pos="0">
                <a:schemeClr val="bg1">
                  <a:lumMod val="85000"/>
                </a:schemeClr>
              </a:gs>
              <a:gs pos="0">
                <a:schemeClr val="bg1">
                  <a:lumMod val="85000"/>
                </a:schemeClr>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userDrawn="1"/>
        </p:nvSpPr>
        <p:spPr>
          <a:xfrm>
            <a:off x="470183" y="7632700"/>
            <a:ext cx="65126" cy="3927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userDrawn="1"/>
        </p:nvSpPr>
        <p:spPr>
          <a:xfrm>
            <a:off x="374066" y="10437808"/>
            <a:ext cx="3185142" cy="168275"/>
          </a:xfrm>
          <a:prstGeom prst="rect">
            <a:avLst/>
          </a:prstGeom>
          <a:noFill/>
        </p:spPr>
        <p:txBody>
          <a:bodyPr wrap="square" rtlCol="0" anchor="t" anchorCtr="0">
            <a:noAutofit/>
          </a:bodyPr>
          <a:lstStyle/>
          <a:p>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「健康経営」は、ＮＰＯ法人健康経営研究会の登録商標です。</a:t>
            </a:r>
          </a:p>
        </p:txBody>
      </p:sp>
      <p:pic>
        <p:nvPicPr>
          <p:cNvPr id="4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11213" y="8699500"/>
            <a:ext cx="1845287" cy="199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テキスト ボックス 44"/>
          <p:cNvSpPr txBox="1"/>
          <p:nvPr userDrawn="1"/>
        </p:nvSpPr>
        <p:spPr>
          <a:xfrm>
            <a:off x="503053" y="9613900"/>
            <a:ext cx="3185142" cy="153191"/>
          </a:xfrm>
          <a:prstGeom prst="rect">
            <a:avLst/>
          </a:prstGeom>
          <a:noFill/>
        </p:spPr>
        <p:txBody>
          <a:bodyPr wrap="square" rtlCol="0" anchor="t" anchorCtr="0">
            <a:no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問合せ先・担当者</a:t>
            </a:r>
          </a:p>
        </p:txBody>
      </p:sp>
      <p:cxnSp>
        <p:nvCxnSpPr>
          <p:cNvPr id="46" name="直線コネクタ 45"/>
          <p:cNvCxnSpPr/>
          <p:nvPr userDrawn="1"/>
        </p:nvCxnSpPr>
        <p:spPr>
          <a:xfrm>
            <a:off x="478014" y="9613900"/>
            <a:ext cx="33215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050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bk object 18"/>
          <p:cNvSpPr/>
          <p:nvPr userDrawn="1"/>
        </p:nvSpPr>
        <p:spPr>
          <a:xfrm>
            <a:off x="7028374" y="521157"/>
            <a:ext cx="74930" cy="102235"/>
          </a:xfrm>
          <a:custGeom>
            <a:avLst/>
            <a:gdLst/>
            <a:ahLst/>
            <a:cxnLst/>
            <a:rect l="l" t="t" r="r" b="b"/>
            <a:pathLst>
              <a:path w="74929" h="102234">
                <a:moveTo>
                  <a:pt x="74325" y="0"/>
                </a:moveTo>
                <a:lnTo>
                  <a:pt x="2811" y="0"/>
                </a:lnTo>
                <a:lnTo>
                  <a:pt x="2215" y="48082"/>
                </a:lnTo>
                <a:lnTo>
                  <a:pt x="1900" y="59479"/>
                </a:lnTo>
                <a:lnTo>
                  <a:pt x="1106" y="78168"/>
                </a:lnTo>
                <a:lnTo>
                  <a:pt x="0" y="101438"/>
                </a:lnTo>
                <a:lnTo>
                  <a:pt x="23525" y="101841"/>
                </a:lnTo>
                <a:lnTo>
                  <a:pt x="23449" y="55537"/>
                </a:lnTo>
                <a:lnTo>
                  <a:pt x="52570" y="19735"/>
                </a:lnTo>
                <a:lnTo>
                  <a:pt x="74191" y="19735"/>
                </a:lnTo>
                <a:lnTo>
                  <a:pt x="74325" y="0"/>
                </a:lnTo>
                <a:close/>
              </a:path>
              <a:path w="74929" h="102234">
                <a:moveTo>
                  <a:pt x="29126" y="65011"/>
                </a:moveTo>
                <a:lnTo>
                  <a:pt x="31831" y="86550"/>
                </a:lnTo>
                <a:lnTo>
                  <a:pt x="43365" y="85911"/>
                </a:lnTo>
                <a:lnTo>
                  <a:pt x="62336" y="85813"/>
                </a:lnTo>
                <a:lnTo>
                  <a:pt x="65994" y="84404"/>
                </a:lnTo>
                <a:lnTo>
                  <a:pt x="68763" y="81648"/>
                </a:lnTo>
                <a:lnTo>
                  <a:pt x="72204" y="78168"/>
                </a:lnTo>
                <a:lnTo>
                  <a:pt x="73906" y="72720"/>
                </a:lnTo>
                <a:lnTo>
                  <a:pt x="73883" y="65112"/>
                </a:lnTo>
                <a:lnTo>
                  <a:pt x="51364" y="65112"/>
                </a:lnTo>
                <a:lnTo>
                  <a:pt x="29126" y="65011"/>
                </a:lnTo>
                <a:close/>
              </a:path>
              <a:path w="74929" h="102234">
                <a:moveTo>
                  <a:pt x="74191" y="19735"/>
                </a:moveTo>
                <a:lnTo>
                  <a:pt x="52570" y="19735"/>
                </a:lnTo>
                <a:lnTo>
                  <a:pt x="52570" y="64465"/>
                </a:lnTo>
                <a:lnTo>
                  <a:pt x="51364" y="65112"/>
                </a:lnTo>
                <a:lnTo>
                  <a:pt x="73883" y="65112"/>
                </a:lnTo>
                <a:lnTo>
                  <a:pt x="74191" y="19735"/>
                </a:lnTo>
                <a:close/>
              </a:path>
            </a:pathLst>
          </a:custGeom>
          <a:solidFill>
            <a:srgbClr val="2E3092"/>
          </a:solidFill>
        </p:spPr>
        <p:txBody>
          <a:bodyPr wrap="square" lIns="0" tIns="0" rIns="0" bIns="0" rtlCol="0">
            <a:spAutoFit/>
          </a:bodyPr>
          <a:lstStyle/>
          <a:p>
            <a:endParaRPr/>
          </a:p>
        </p:txBody>
      </p:sp>
      <p:sp>
        <p:nvSpPr>
          <p:cNvPr id="19" name="bk object 19"/>
          <p:cNvSpPr/>
          <p:nvPr userDrawn="1"/>
        </p:nvSpPr>
        <p:spPr>
          <a:xfrm>
            <a:off x="6948320" y="521152"/>
            <a:ext cx="72390" cy="87630"/>
          </a:xfrm>
          <a:custGeom>
            <a:avLst/>
            <a:gdLst/>
            <a:ahLst/>
            <a:cxnLst/>
            <a:rect l="l" t="t" r="r" b="b"/>
            <a:pathLst>
              <a:path w="72390" h="87629">
                <a:moveTo>
                  <a:pt x="1703" y="0"/>
                </a:moveTo>
                <a:lnTo>
                  <a:pt x="2046" y="41833"/>
                </a:lnTo>
                <a:lnTo>
                  <a:pt x="1629" y="56601"/>
                </a:lnTo>
                <a:lnTo>
                  <a:pt x="757" y="73118"/>
                </a:lnTo>
                <a:lnTo>
                  <a:pt x="0" y="85102"/>
                </a:lnTo>
                <a:lnTo>
                  <a:pt x="70384" y="87503"/>
                </a:lnTo>
                <a:lnTo>
                  <a:pt x="70500" y="66954"/>
                </a:lnTo>
                <a:lnTo>
                  <a:pt x="22810" y="66954"/>
                </a:lnTo>
                <a:lnTo>
                  <a:pt x="23509" y="20066"/>
                </a:lnTo>
                <a:lnTo>
                  <a:pt x="71324" y="20066"/>
                </a:lnTo>
                <a:lnTo>
                  <a:pt x="71837" y="9355"/>
                </a:lnTo>
                <a:lnTo>
                  <a:pt x="72341" y="197"/>
                </a:lnTo>
                <a:lnTo>
                  <a:pt x="1703" y="0"/>
                </a:lnTo>
                <a:close/>
              </a:path>
              <a:path w="72390" h="87629">
                <a:moveTo>
                  <a:pt x="71324" y="20066"/>
                </a:moveTo>
                <a:lnTo>
                  <a:pt x="49848" y="20066"/>
                </a:lnTo>
                <a:lnTo>
                  <a:pt x="48896" y="66954"/>
                </a:lnTo>
                <a:lnTo>
                  <a:pt x="70500" y="66954"/>
                </a:lnTo>
                <a:lnTo>
                  <a:pt x="70651" y="39992"/>
                </a:lnTo>
                <a:lnTo>
                  <a:pt x="71056" y="25646"/>
                </a:lnTo>
                <a:lnTo>
                  <a:pt x="71324" y="20066"/>
                </a:lnTo>
                <a:close/>
              </a:path>
            </a:pathLst>
          </a:custGeom>
          <a:solidFill>
            <a:srgbClr val="2E3092"/>
          </a:solidFill>
        </p:spPr>
        <p:txBody>
          <a:bodyPr wrap="square" lIns="0" tIns="0" rIns="0" bIns="0" rtlCol="0">
            <a:spAutoFit/>
          </a:bodyPr>
          <a:lstStyle/>
          <a:p>
            <a:endParaRPr/>
          </a:p>
        </p:txBody>
      </p:sp>
      <p:sp>
        <p:nvSpPr>
          <p:cNvPr id="20" name="bk object 20"/>
          <p:cNvSpPr/>
          <p:nvPr userDrawn="1"/>
        </p:nvSpPr>
        <p:spPr>
          <a:xfrm>
            <a:off x="6939511" y="448302"/>
            <a:ext cx="176530" cy="66675"/>
          </a:xfrm>
          <a:custGeom>
            <a:avLst/>
            <a:gdLst/>
            <a:ahLst/>
            <a:cxnLst/>
            <a:rect l="l" t="t" r="r" b="b"/>
            <a:pathLst>
              <a:path w="176529" h="66675">
                <a:moveTo>
                  <a:pt x="175956" y="53022"/>
                </a:moveTo>
                <a:lnTo>
                  <a:pt x="138925" y="53022"/>
                </a:lnTo>
                <a:lnTo>
                  <a:pt x="155276" y="59389"/>
                </a:lnTo>
                <a:lnTo>
                  <a:pt x="169268" y="64273"/>
                </a:lnTo>
                <a:lnTo>
                  <a:pt x="175915" y="66449"/>
                </a:lnTo>
                <a:lnTo>
                  <a:pt x="175956" y="53022"/>
                </a:lnTo>
                <a:close/>
              </a:path>
              <a:path w="176529" h="66675">
                <a:moveTo>
                  <a:pt x="75082" y="0"/>
                </a:moveTo>
                <a:lnTo>
                  <a:pt x="28424" y="33887"/>
                </a:lnTo>
                <a:lnTo>
                  <a:pt x="32" y="44590"/>
                </a:lnTo>
                <a:lnTo>
                  <a:pt x="0" y="66433"/>
                </a:lnTo>
                <a:lnTo>
                  <a:pt x="13801" y="62457"/>
                </a:lnTo>
                <a:lnTo>
                  <a:pt x="23132" y="59233"/>
                </a:lnTo>
                <a:lnTo>
                  <a:pt x="35690" y="54083"/>
                </a:lnTo>
                <a:lnTo>
                  <a:pt x="138852" y="54083"/>
                </a:lnTo>
                <a:lnTo>
                  <a:pt x="138925" y="53022"/>
                </a:lnTo>
                <a:lnTo>
                  <a:pt x="175956" y="53022"/>
                </a:lnTo>
                <a:lnTo>
                  <a:pt x="175983" y="44119"/>
                </a:lnTo>
                <a:lnTo>
                  <a:pt x="166708" y="41960"/>
                </a:lnTo>
                <a:lnTo>
                  <a:pt x="88099" y="41960"/>
                </a:lnTo>
                <a:lnTo>
                  <a:pt x="60566" y="41668"/>
                </a:lnTo>
                <a:lnTo>
                  <a:pt x="75243" y="32083"/>
                </a:lnTo>
                <a:lnTo>
                  <a:pt x="84930" y="24546"/>
                </a:lnTo>
                <a:lnTo>
                  <a:pt x="130965" y="24546"/>
                </a:lnTo>
                <a:lnTo>
                  <a:pt x="130797" y="24447"/>
                </a:lnTo>
                <a:lnTo>
                  <a:pt x="112232" y="10922"/>
                </a:lnTo>
                <a:lnTo>
                  <a:pt x="105324" y="2403"/>
                </a:lnTo>
                <a:lnTo>
                  <a:pt x="75082" y="0"/>
                </a:lnTo>
                <a:close/>
              </a:path>
              <a:path w="176529" h="66675">
                <a:moveTo>
                  <a:pt x="138852" y="54083"/>
                </a:moveTo>
                <a:lnTo>
                  <a:pt x="35690" y="54083"/>
                </a:lnTo>
                <a:lnTo>
                  <a:pt x="36525" y="62369"/>
                </a:lnTo>
                <a:lnTo>
                  <a:pt x="70694" y="61173"/>
                </a:lnTo>
                <a:lnTo>
                  <a:pt x="138367" y="61157"/>
                </a:lnTo>
                <a:lnTo>
                  <a:pt x="138852" y="54083"/>
                </a:lnTo>
                <a:close/>
              </a:path>
              <a:path w="176529" h="66675">
                <a:moveTo>
                  <a:pt x="138367" y="61157"/>
                </a:moveTo>
                <a:lnTo>
                  <a:pt x="78935" y="61157"/>
                </a:lnTo>
                <a:lnTo>
                  <a:pt x="101615" y="61793"/>
                </a:lnTo>
                <a:lnTo>
                  <a:pt x="138290" y="62280"/>
                </a:lnTo>
                <a:lnTo>
                  <a:pt x="138367" y="61157"/>
                </a:lnTo>
                <a:close/>
              </a:path>
              <a:path w="176529" h="66675">
                <a:moveTo>
                  <a:pt x="130965" y="24546"/>
                </a:moveTo>
                <a:lnTo>
                  <a:pt x="84930" y="24546"/>
                </a:lnTo>
                <a:lnTo>
                  <a:pt x="93325" y="26875"/>
                </a:lnTo>
                <a:lnTo>
                  <a:pt x="104019" y="33688"/>
                </a:lnTo>
                <a:lnTo>
                  <a:pt x="116268" y="41668"/>
                </a:lnTo>
                <a:lnTo>
                  <a:pt x="88099" y="41960"/>
                </a:lnTo>
                <a:lnTo>
                  <a:pt x="166708" y="41960"/>
                </a:lnTo>
                <a:lnTo>
                  <a:pt x="164110" y="41356"/>
                </a:lnTo>
                <a:lnTo>
                  <a:pt x="155304" y="38257"/>
                </a:lnTo>
                <a:lnTo>
                  <a:pt x="144926" y="32804"/>
                </a:lnTo>
                <a:lnTo>
                  <a:pt x="130965" y="24546"/>
                </a:lnTo>
                <a:close/>
              </a:path>
            </a:pathLst>
          </a:custGeom>
          <a:solidFill>
            <a:srgbClr val="2E3092"/>
          </a:solidFill>
        </p:spPr>
        <p:txBody>
          <a:bodyPr wrap="square" lIns="0" tIns="0" rIns="0" bIns="0" rtlCol="0">
            <a:spAutoFit/>
          </a:bodyPr>
          <a:lstStyle/>
          <a:p>
            <a:endParaRPr/>
          </a:p>
        </p:txBody>
      </p:sp>
      <p:sp>
        <p:nvSpPr>
          <p:cNvPr id="21" name="bk object 21"/>
          <p:cNvSpPr/>
          <p:nvPr userDrawn="1"/>
        </p:nvSpPr>
        <p:spPr>
          <a:xfrm>
            <a:off x="6753620" y="448363"/>
            <a:ext cx="166370" cy="172085"/>
          </a:xfrm>
          <a:custGeom>
            <a:avLst/>
            <a:gdLst/>
            <a:ahLst/>
            <a:cxnLst/>
            <a:rect l="l" t="t" r="r" b="b"/>
            <a:pathLst>
              <a:path w="166370" h="172084">
                <a:moveTo>
                  <a:pt x="791" y="147643"/>
                </a:moveTo>
                <a:lnTo>
                  <a:pt x="596" y="171894"/>
                </a:lnTo>
                <a:lnTo>
                  <a:pt x="66691" y="170924"/>
                </a:lnTo>
                <a:lnTo>
                  <a:pt x="165073" y="170884"/>
                </a:lnTo>
                <a:lnTo>
                  <a:pt x="166133" y="149034"/>
                </a:lnTo>
                <a:lnTo>
                  <a:pt x="100736" y="149034"/>
                </a:lnTo>
                <a:lnTo>
                  <a:pt x="100736" y="148805"/>
                </a:lnTo>
                <a:lnTo>
                  <a:pt x="54102" y="148797"/>
                </a:lnTo>
                <a:lnTo>
                  <a:pt x="791" y="147643"/>
                </a:lnTo>
                <a:close/>
              </a:path>
              <a:path w="166370" h="172084">
                <a:moveTo>
                  <a:pt x="165073" y="170884"/>
                </a:moveTo>
                <a:lnTo>
                  <a:pt x="83857" y="170884"/>
                </a:lnTo>
                <a:lnTo>
                  <a:pt x="91868" y="171060"/>
                </a:lnTo>
                <a:lnTo>
                  <a:pt x="165031" y="171759"/>
                </a:lnTo>
                <a:lnTo>
                  <a:pt x="165073" y="170884"/>
                </a:lnTo>
                <a:close/>
              </a:path>
              <a:path w="166370" h="172084">
                <a:moveTo>
                  <a:pt x="166217" y="147294"/>
                </a:moveTo>
                <a:lnTo>
                  <a:pt x="146412" y="148193"/>
                </a:lnTo>
                <a:lnTo>
                  <a:pt x="135929" y="148564"/>
                </a:lnTo>
                <a:lnTo>
                  <a:pt x="124942" y="148640"/>
                </a:lnTo>
                <a:lnTo>
                  <a:pt x="115227" y="148640"/>
                </a:lnTo>
                <a:lnTo>
                  <a:pt x="100736" y="149034"/>
                </a:lnTo>
                <a:lnTo>
                  <a:pt x="166133" y="149034"/>
                </a:lnTo>
                <a:lnTo>
                  <a:pt x="166217" y="147294"/>
                </a:lnTo>
                <a:close/>
              </a:path>
              <a:path w="166370" h="172084">
                <a:moveTo>
                  <a:pt x="120644" y="110393"/>
                </a:moveTo>
                <a:lnTo>
                  <a:pt x="75037" y="110393"/>
                </a:lnTo>
                <a:lnTo>
                  <a:pt x="78231" y="148805"/>
                </a:lnTo>
                <a:lnTo>
                  <a:pt x="100736" y="148805"/>
                </a:lnTo>
                <a:lnTo>
                  <a:pt x="100736" y="110807"/>
                </a:lnTo>
                <a:lnTo>
                  <a:pt x="112416" y="110499"/>
                </a:lnTo>
                <a:lnTo>
                  <a:pt x="120644" y="110393"/>
                </a:lnTo>
                <a:close/>
              </a:path>
              <a:path w="166370" h="172084">
                <a:moveTo>
                  <a:pt x="157035" y="110305"/>
                </a:moveTo>
                <a:lnTo>
                  <a:pt x="127457" y="110305"/>
                </a:lnTo>
                <a:lnTo>
                  <a:pt x="144553" y="111048"/>
                </a:lnTo>
                <a:lnTo>
                  <a:pt x="156943" y="111531"/>
                </a:lnTo>
                <a:lnTo>
                  <a:pt x="157035" y="110305"/>
                </a:lnTo>
                <a:close/>
              </a:path>
              <a:path w="166370" h="172084">
                <a:moveTo>
                  <a:pt x="23257" y="88933"/>
                </a:moveTo>
                <a:lnTo>
                  <a:pt x="22529" y="111366"/>
                </a:lnTo>
                <a:lnTo>
                  <a:pt x="29044" y="111048"/>
                </a:lnTo>
                <a:lnTo>
                  <a:pt x="75037" y="110393"/>
                </a:lnTo>
                <a:lnTo>
                  <a:pt x="120644" y="110393"/>
                </a:lnTo>
                <a:lnTo>
                  <a:pt x="127457" y="110305"/>
                </a:lnTo>
                <a:lnTo>
                  <a:pt x="157035" y="110305"/>
                </a:lnTo>
                <a:lnTo>
                  <a:pt x="158525" y="90398"/>
                </a:lnTo>
                <a:lnTo>
                  <a:pt x="100736" y="90398"/>
                </a:lnTo>
                <a:lnTo>
                  <a:pt x="100736" y="90233"/>
                </a:lnTo>
                <a:lnTo>
                  <a:pt x="78231" y="90233"/>
                </a:lnTo>
                <a:lnTo>
                  <a:pt x="31967" y="89310"/>
                </a:lnTo>
                <a:lnTo>
                  <a:pt x="23257" y="88933"/>
                </a:lnTo>
                <a:close/>
              </a:path>
              <a:path w="166370" h="172084">
                <a:moveTo>
                  <a:pt x="54355" y="9004"/>
                </a:moveTo>
                <a:lnTo>
                  <a:pt x="29489" y="9004"/>
                </a:lnTo>
                <a:lnTo>
                  <a:pt x="28600" y="14236"/>
                </a:lnTo>
                <a:lnTo>
                  <a:pt x="27185" y="21176"/>
                </a:lnTo>
                <a:lnTo>
                  <a:pt x="22246" y="33732"/>
                </a:lnTo>
                <a:lnTo>
                  <a:pt x="11402" y="55046"/>
                </a:lnTo>
                <a:lnTo>
                  <a:pt x="3642" y="64774"/>
                </a:lnTo>
                <a:lnTo>
                  <a:pt x="157" y="67314"/>
                </a:lnTo>
                <a:lnTo>
                  <a:pt x="0" y="94145"/>
                </a:lnTo>
                <a:lnTo>
                  <a:pt x="12006" y="89059"/>
                </a:lnTo>
                <a:lnTo>
                  <a:pt x="19929" y="81319"/>
                </a:lnTo>
                <a:lnTo>
                  <a:pt x="29371" y="68159"/>
                </a:lnTo>
                <a:lnTo>
                  <a:pt x="34948" y="59295"/>
                </a:lnTo>
                <a:lnTo>
                  <a:pt x="78231" y="58419"/>
                </a:lnTo>
                <a:lnTo>
                  <a:pt x="162839" y="58419"/>
                </a:lnTo>
                <a:lnTo>
                  <a:pt x="162839" y="38061"/>
                </a:lnTo>
                <a:lnTo>
                  <a:pt x="44234" y="38061"/>
                </a:lnTo>
                <a:lnTo>
                  <a:pt x="47078" y="31673"/>
                </a:lnTo>
                <a:lnTo>
                  <a:pt x="50037" y="24129"/>
                </a:lnTo>
                <a:lnTo>
                  <a:pt x="53670" y="11353"/>
                </a:lnTo>
                <a:lnTo>
                  <a:pt x="54355" y="9004"/>
                </a:lnTo>
                <a:close/>
              </a:path>
              <a:path w="166370" h="172084">
                <a:moveTo>
                  <a:pt x="158648" y="88760"/>
                </a:moveTo>
                <a:lnTo>
                  <a:pt x="146519" y="89433"/>
                </a:lnTo>
                <a:lnTo>
                  <a:pt x="133603" y="89915"/>
                </a:lnTo>
                <a:lnTo>
                  <a:pt x="100736" y="90398"/>
                </a:lnTo>
                <a:lnTo>
                  <a:pt x="158525" y="90398"/>
                </a:lnTo>
                <a:lnTo>
                  <a:pt x="158648" y="88760"/>
                </a:lnTo>
                <a:close/>
              </a:path>
              <a:path w="166370" h="172084">
                <a:moveTo>
                  <a:pt x="100736" y="58419"/>
                </a:moveTo>
                <a:lnTo>
                  <a:pt x="78231" y="58419"/>
                </a:lnTo>
                <a:lnTo>
                  <a:pt x="78231" y="90233"/>
                </a:lnTo>
                <a:lnTo>
                  <a:pt x="100736" y="90233"/>
                </a:lnTo>
                <a:lnTo>
                  <a:pt x="100736" y="58419"/>
                </a:lnTo>
                <a:close/>
              </a:path>
              <a:path w="166370" h="172084">
                <a:moveTo>
                  <a:pt x="162839" y="58419"/>
                </a:moveTo>
                <a:lnTo>
                  <a:pt x="100736" y="58419"/>
                </a:lnTo>
                <a:lnTo>
                  <a:pt x="113252" y="58423"/>
                </a:lnTo>
                <a:lnTo>
                  <a:pt x="126309" y="58559"/>
                </a:lnTo>
                <a:lnTo>
                  <a:pt x="162839" y="59931"/>
                </a:lnTo>
                <a:lnTo>
                  <a:pt x="162839" y="58419"/>
                </a:lnTo>
                <a:close/>
              </a:path>
              <a:path w="166370" h="172084">
                <a:moveTo>
                  <a:pt x="102920" y="0"/>
                </a:moveTo>
                <a:lnTo>
                  <a:pt x="78511" y="0"/>
                </a:lnTo>
                <a:lnTo>
                  <a:pt x="78803" y="7200"/>
                </a:lnTo>
                <a:lnTo>
                  <a:pt x="79013" y="11353"/>
                </a:lnTo>
                <a:lnTo>
                  <a:pt x="79108" y="37774"/>
                </a:lnTo>
                <a:lnTo>
                  <a:pt x="44234" y="38061"/>
                </a:lnTo>
                <a:lnTo>
                  <a:pt x="101231" y="38061"/>
                </a:lnTo>
                <a:lnTo>
                  <a:pt x="101634" y="24713"/>
                </a:lnTo>
                <a:lnTo>
                  <a:pt x="101929" y="7200"/>
                </a:lnTo>
                <a:lnTo>
                  <a:pt x="102920" y="0"/>
                </a:lnTo>
                <a:close/>
              </a:path>
              <a:path w="166370" h="172084">
                <a:moveTo>
                  <a:pt x="162839" y="37223"/>
                </a:moveTo>
                <a:lnTo>
                  <a:pt x="132621" y="37918"/>
                </a:lnTo>
                <a:lnTo>
                  <a:pt x="101231" y="38061"/>
                </a:lnTo>
                <a:lnTo>
                  <a:pt x="162839" y="38061"/>
                </a:lnTo>
                <a:lnTo>
                  <a:pt x="162839" y="37223"/>
                </a:lnTo>
                <a:close/>
              </a:path>
            </a:pathLst>
          </a:custGeom>
          <a:solidFill>
            <a:srgbClr val="2E3092"/>
          </a:solidFill>
        </p:spPr>
        <p:txBody>
          <a:bodyPr wrap="square" lIns="0" tIns="0" rIns="0" bIns="0" rtlCol="0">
            <a:spAutoFit/>
          </a:bodyPr>
          <a:lstStyle/>
          <a:p>
            <a:endParaRPr/>
          </a:p>
        </p:txBody>
      </p:sp>
      <p:sp>
        <p:nvSpPr>
          <p:cNvPr id="22" name="bk object 22"/>
          <p:cNvSpPr/>
          <p:nvPr userDrawn="1"/>
        </p:nvSpPr>
        <p:spPr>
          <a:xfrm>
            <a:off x="6557693" y="448437"/>
            <a:ext cx="185420" cy="172720"/>
          </a:xfrm>
          <a:custGeom>
            <a:avLst/>
            <a:gdLst/>
            <a:ahLst/>
            <a:cxnLst/>
            <a:rect l="l" t="t" r="r" b="b"/>
            <a:pathLst>
              <a:path w="185420" h="172720">
                <a:moveTo>
                  <a:pt x="184797" y="53340"/>
                </a:moveTo>
                <a:lnTo>
                  <a:pt x="120573" y="53340"/>
                </a:lnTo>
                <a:lnTo>
                  <a:pt x="120573" y="78105"/>
                </a:lnTo>
                <a:lnTo>
                  <a:pt x="119450" y="92268"/>
                </a:lnTo>
                <a:lnTo>
                  <a:pt x="88479" y="136433"/>
                </a:lnTo>
                <a:lnTo>
                  <a:pt x="52336" y="149167"/>
                </a:lnTo>
                <a:lnTo>
                  <a:pt x="51371" y="172364"/>
                </a:lnTo>
                <a:lnTo>
                  <a:pt x="93543" y="162760"/>
                </a:lnTo>
                <a:lnTo>
                  <a:pt x="130713" y="128920"/>
                </a:lnTo>
                <a:lnTo>
                  <a:pt x="142683" y="90238"/>
                </a:lnTo>
                <a:lnTo>
                  <a:pt x="143492" y="68786"/>
                </a:lnTo>
                <a:lnTo>
                  <a:pt x="144018" y="55129"/>
                </a:lnTo>
                <a:lnTo>
                  <a:pt x="164574" y="54415"/>
                </a:lnTo>
                <a:lnTo>
                  <a:pt x="172044" y="54245"/>
                </a:lnTo>
                <a:lnTo>
                  <a:pt x="184797" y="54241"/>
                </a:lnTo>
                <a:lnTo>
                  <a:pt x="184797" y="53340"/>
                </a:lnTo>
                <a:close/>
              </a:path>
              <a:path w="185420" h="172720">
                <a:moveTo>
                  <a:pt x="99529" y="54140"/>
                </a:moveTo>
                <a:lnTo>
                  <a:pt x="40424" y="54140"/>
                </a:lnTo>
                <a:lnTo>
                  <a:pt x="39875" y="68786"/>
                </a:lnTo>
                <a:lnTo>
                  <a:pt x="39415" y="82570"/>
                </a:lnTo>
                <a:lnTo>
                  <a:pt x="38627" y="100151"/>
                </a:lnTo>
                <a:lnTo>
                  <a:pt x="37928" y="109131"/>
                </a:lnTo>
                <a:lnTo>
                  <a:pt x="37718" y="111125"/>
                </a:lnTo>
                <a:lnTo>
                  <a:pt x="62458" y="111125"/>
                </a:lnTo>
                <a:lnTo>
                  <a:pt x="62579" y="108896"/>
                </a:lnTo>
                <a:lnTo>
                  <a:pt x="62690" y="105126"/>
                </a:lnTo>
                <a:lnTo>
                  <a:pt x="62759" y="100151"/>
                </a:lnTo>
                <a:lnTo>
                  <a:pt x="62572" y="94716"/>
                </a:lnTo>
                <a:lnTo>
                  <a:pt x="62672" y="84348"/>
                </a:lnTo>
                <a:lnTo>
                  <a:pt x="63244" y="66702"/>
                </a:lnTo>
                <a:lnTo>
                  <a:pt x="63676" y="55503"/>
                </a:lnTo>
                <a:lnTo>
                  <a:pt x="99529" y="54140"/>
                </a:lnTo>
                <a:close/>
              </a:path>
              <a:path w="185420" h="172720">
                <a:moveTo>
                  <a:pt x="76" y="31826"/>
                </a:moveTo>
                <a:lnTo>
                  <a:pt x="0" y="55143"/>
                </a:lnTo>
                <a:lnTo>
                  <a:pt x="40424" y="54140"/>
                </a:lnTo>
                <a:lnTo>
                  <a:pt x="99529" y="54140"/>
                </a:lnTo>
                <a:lnTo>
                  <a:pt x="120573" y="53340"/>
                </a:lnTo>
                <a:lnTo>
                  <a:pt x="184797" y="53340"/>
                </a:lnTo>
                <a:lnTo>
                  <a:pt x="184797" y="32308"/>
                </a:lnTo>
                <a:lnTo>
                  <a:pt x="63665" y="32308"/>
                </a:lnTo>
                <a:lnTo>
                  <a:pt x="40271" y="32245"/>
                </a:lnTo>
                <a:lnTo>
                  <a:pt x="76" y="31826"/>
                </a:lnTo>
                <a:close/>
              </a:path>
              <a:path w="185420" h="172720">
                <a:moveTo>
                  <a:pt x="184797" y="54241"/>
                </a:moveTo>
                <a:lnTo>
                  <a:pt x="176148" y="54241"/>
                </a:lnTo>
                <a:lnTo>
                  <a:pt x="184797" y="54724"/>
                </a:lnTo>
                <a:lnTo>
                  <a:pt x="184797" y="54241"/>
                </a:lnTo>
                <a:close/>
              </a:path>
              <a:path w="185420" h="172720">
                <a:moveTo>
                  <a:pt x="146138" y="0"/>
                </a:moveTo>
                <a:lnTo>
                  <a:pt x="121043" y="0"/>
                </a:lnTo>
                <a:lnTo>
                  <a:pt x="121335" y="32245"/>
                </a:lnTo>
                <a:lnTo>
                  <a:pt x="63665" y="32308"/>
                </a:lnTo>
                <a:lnTo>
                  <a:pt x="184797" y="32308"/>
                </a:lnTo>
                <a:lnTo>
                  <a:pt x="184797" y="31991"/>
                </a:lnTo>
                <a:lnTo>
                  <a:pt x="144284" y="31991"/>
                </a:lnTo>
                <a:lnTo>
                  <a:pt x="146138" y="0"/>
                </a:lnTo>
                <a:close/>
              </a:path>
              <a:path w="185420" h="172720">
                <a:moveTo>
                  <a:pt x="65227" y="25"/>
                </a:moveTo>
                <a:lnTo>
                  <a:pt x="40754" y="25"/>
                </a:lnTo>
                <a:lnTo>
                  <a:pt x="40271" y="32245"/>
                </a:lnTo>
                <a:lnTo>
                  <a:pt x="63668" y="32245"/>
                </a:lnTo>
                <a:lnTo>
                  <a:pt x="65227" y="25"/>
                </a:lnTo>
                <a:close/>
              </a:path>
              <a:path w="185420" h="172720">
                <a:moveTo>
                  <a:pt x="184797" y="31051"/>
                </a:moveTo>
                <a:lnTo>
                  <a:pt x="168592" y="31445"/>
                </a:lnTo>
                <a:lnTo>
                  <a:pt x="174193" y="31445"/>
                </a:lnTo>
                <a:lnTo>
                  <a:pt x="144284" y="31991"/>
                </a:lnTo>
                <a:lnTo>
                  <a:pt x="184797" y="31991"/>
                </a:lnTo>
                <a:lnTo>
                  <a:pt x="184797" y="31051"/>
                </a:lnTo>
                <a:close/>
              </a:path>
            </a:pathLst>
          </a:custGeom>
          <a:solidFill>
            <a:srgbClr val="2E3092"/>
          </a:solidFill>
        </p:spPr>
        <p:txBody>
          <a:bodyPr wrap="square" lIns="0" tIns="0" rIns="0" bIns="0" rtlCol="0">
            <a:spAutoFit/>
          </a:bodyPr>
          <a:lstStyle/>
          <a:p>
            <a:endParaRPr/>
          </a:p>
        </p:txBody>
      </p:sp>
      <p:sp>
        <p:nvSpPr>
          <p:cNvPr id="23" name="bk object 23"/>
          <p:cNvSpPr/>
          <p:nvPr userDrawn="1"/>
        </p:nvSpPr>
        <p:spPr>
          <a:xfrm>
            <a:off x="6383216" y="451723"/>
            <a:ext cx="151130" cy="169545"/>
          </a:xfrm>
          <a:custGeom>
            <a:avLst/>
            <a:gdLst/>
            <a:ahLst/>
            <a:cxnLst/>
            <a:rect l="l" t="t" r="r" b="b"/>
            <a:pathLst>
              <a:path w="151129" h="169545">
                <a:moveTo>
                  <a:pt x="150523" y="40640"/>
                </a:moveTo>
                <a:lnTo>
                  <a:pt x="126479" y="40640"/>
                </a:lnTo>
                <a:lnTo>
                  <a:pt x="125183" y="46028"/>
                </a:lnTo>
                <a:lnTo>
                  <a:pt x="122432" y="54343"/>
                </a:lnTo>
                <a:lnTo>
                  <a:pt x="100352" y="92293"/>
                </a:lnTo>
                <a:lnTo>
                  <a:pt x="61353" y="125567"/>
                </a:lnTo>
                <a:lnTo>
                  <a:pt x="21399" y="143662"/>
                </a:lnTo>
                <a:lnTo>
                  <a:pt x="15316" y="144157"/>
                </a:lnTo>
                <a:lnTo>
                  <a:pt x="15316" y="169075"/>
                </a:lnTo>
                <a:lnTo>
                  <a:pt x="18821" y="167601"/>
                </a:lnTo>
                <a:lnTo>
                  <a:pt x="23558" y="166535"/>
                </a:lnTo>
                <a:lnTo>
                  <a:pt x="28324" y="165275"/>
                </a:lnTo>
                <a:lnTo>
                  <a:pt x="71021" y="146824"/>
                </a:lnTo>
                <a:lnTo>
                  <a:pt x="111558" y="114296"/>
                </a:lnTo>
                <a:lnTo>
                  <a:pt x="137374" y="75791"/>
                </a:lnTo>
                <a:lnTo>
                  <a:pt x="149498" y="44610"/>
                </a:lnTo>
                <a:lnTo>
                  <a:pt x="150523" y="40640"/>
                </a:lnTo>
                <a:close/>
              </a:path>
              <a:path w="151129" h="169545">
                <a:moveTo>
                  <a:pt x="82617" y="4000"/>
                </a:moveTo>
                <a:lnTo>
                  <a:pt x="56527" y="4000"/>
                </a:lnTo>
                <a:lnTo>
                  <a:pt x="55609" y="7324"/>
                </a:lnTo>
                <a:lnTo>
                  <a:pt x="51343" y="17000"/>
                </a:lnTo>
                <a:lnTo>
                  <a:pt x="24845" y="51404"/>
                </a:lnTo>
                <a:lnTo>
                  <a:pt x="422" y="69820"/>
                </a:lnTo>
                <a:lnTo>
                  <a:pt x="0" y="93522"/>
                </a:lnTo>
                <a:lnTo>
                  <a:pt x="43460" y="65130"/>
                </a:lnTo>
                <a:lnTo>
                  <a:pt x="60364" y="45134"/>
                </a:lnTo>
                <a:lnTo>
                  <a:pt x="126479" y="40640"/>
                </a:lnTo>
                <a:lnTo>
                  <a:pt x="150523" y="40640"/>
                </a:lnTo>
                <a:lnTo>
                  <a:pt x="151424" y="37150"/>
                </a:lnTo>
                <a:lnTo>
                  <a:pt x="152095" y="34023"/>
                </a:lnTo>
                <a:lnTo>
                  <a:pt x="153162" y="29514"/>
                </a:lnTo>
                <a:lnTo>
                  <a:pt x="156171" y="21120"/>
                </a:lnTo>
                <a:lnTo>
                  <a:pt x="157099" y="18542"/>
                </a:lnTo>
                <a:lnTo>
                  <a:pt x="75552" y="18478"/>
                </a:lnTo>
                <a:lnTo>
                  <a:pt x="82617" y="4000"/>
                </a:lnTo>
                <a:close/>
              </a:path>
              <a:path w="151129" h="169545">
                <a:moveTo>
                  <a:pt x="84569" y="0"/>
                </a:moveTo>
                <a:lnTo>
                  <a:pt x="57365" y="0"/>
                </a:lnTo>
                <a:lnTo>
                  <a:pt x="56464" y="4064"/>
                </a:lnTo>
                <a:lnTo>
                  <a:pt x="82617" y="4000"/>
                </a:lnTo>
                <a:lnTo>
                  <a:pt x="84569" y="0"/>
                </a:lnTo>
                <a:close/>
              </a:path>
            </a:pathLst>
          </a:custGeom>
          <a:solidFill>
            <a:srgbClr val="2E3092"/>
          </a:solidFill>
        </p:spPr>
        <p:txBody>
          <a:bodyPr wrap="square" lIns="0" tIns="0" rIns="0" bIns="0" rtlCol="0">
            <a:spAutoFit/>
          </a:bodyPr>
          <a:lstStyle/>
          <a:p>
            <a:endParaRPr/>
          </a:p>
        </p:txBody>
      </p:sp>
      <p:sp>
        <p:nvSpPr>
          <p:cNvPr id="24" name="bk object 24"/>
          <p:cNvSpPr/>
          <p:nvPr userDrawn="1"/>
        </p:nvSpPr>
        <p:spPr>
          <a:xfrm>
            <a:off x="6221466" y="458528"/>
            <a:ext cx="160655" cy="162560"/>
          </a:xfrm>
          <a:custGeom>
            <a:avLst/>
            <a:gdLst/>
            <a:ahLst/>
            <a:cxnLst/>
            <a:rect l="l" t="t" r="r" b="b"/>
            <a:pathLst>
              <a:path w="160654" h="162559">
                <a:moveTo>
                  <a:pt x="87159" y="34899"/>
                </a:moveTo>
                <a:lnTo>
                  <a:pt x="63054" y="34899"/>
                </a:lnTo>
                <a:lnTo>
                  <a:pt x="62610" y="67652"/>
                </a:lnTo>
                <a:lnTo>
                  <a:pt x="61842" y="74623"/>
                </a:lnTo>
                <a:lnTo>
                  <a:pt x="43582" y="113295"/>
                </a:lnTo>
                <a:lnTo>
                  <a:pt x="4758" y="137390"/>
                </a:lnTo>
                <a:lnTo>
                  <a:pt x="2577" y="162051"/>
                </a:lnTo>
                <a:lnTo>
                  <a:pt x="39516" y="148529"/>
                </a:lnTo>
                <a:lnTo>
                  <a:pt x="72373" y="112836"/>
                </a:lnTo>
                <a:lnTo>
                  <a:pt x="80563" y="96167"/>
                </a:lnTo>
                <a:lnTo>
                  <a:pt x="87356" y="93815"/>
                </a:lnTo>
                <a:lnTo>
                  <a:pt x="97859" y="90409"/>
                </a:lnTo>
                <a:lnTo>
                  <a:pt x="110570" y="85264"/>
                </a:lnTo>
                <a:lnTo>
                  <a:pt x="123990" y="77698"/>
                </a:lnTo>
                <a:lnTo>
                  <a:pt x="134130" y="69131"/>
                </a:lnTo>
                <a:lnTo>
                  <a:pt x="90014" y="69131"/>
                </a:lnTo>
                <a:lnTo>
                  <a:pt x="85609" y="67208"/>
                </a:lnTo>
                <a:lnTo>
                  <a:pt x="85965" y="61925"/>
                </a:lnTo>
                <a:lnTo>
                  <a:pt x="85965" y="51600"/>
                </a:lnTo>
                <a:lnTo>
                  <a:pt x="87159" y="34899"/>
                </a:lnTo>
                <a:close/>
              </a:path>
              <a:path w="160654" h="162559">
                <a:moveTo>
                  <a:pt x="160083" y="22961"/>
                </a:moveTo>
                <a:lnTo>
                  <a:pt x="134987" y="22961"/>
                </a:lnTo>
                <a:lnTo>
                  <a:pt x="132219" y="31307"/>
                </a:lnTo>
                <a:lnTo>
                  <a:pt x="125894" y="43327"/>
                </a:lnTo>
                <a:lnTo>
                  <a:pt x="110823" y="57534"/>
                </a:lnTo>
                <a:lnTo>
                  <a:pt x="98792" y="65516"/>
                </a:lnTo>
                <a:lnTo>
                  <a:pt x="90014" y="69131"/>
                </a:lnTo>
                <a:lnTo>
                  <a:pt x="134130" y="69131"/>
                </a:lnTo>
                <a:lnTo>
                  <a:pt x="136619" y="67029"/>
                </a:lnTo>
                <a:lnTo>
                  <a:pt x="147295" y="52402"/>
                </a:lnTo>
                <a:lnTo>
                  <a:pt x="154981" y="37102"/>
                </a:lnTo>
                <a:lnTo>
                  <a:pt x="160083" y="22961"/>
                </a:lnTo>
                <a:close/>
              </a:path>
              <a:path w="160654" h="162559">
                <a:moveTo>
                  <a:pt x="0" y="0"/>
                </a:moveTo>
                <a:lnTo>
                  <a:pt x="37" y="24320"/>
                </a:lnTo>
                <a:lnTo>
                  <a:pt x="16466" y="23279"/>
                </a:lnTo>
                <a:lnTo>
                  <a:pt x="25426" y="23126"/>
                </a:lnTo>
                <a:lnTo>
                  <a:pt x="160083" y="22961"/>
                </a:lnTo>
                <a:lnTo>
                  <a:pt x="163145" y="11432"/>
                </a:lnTo>
                <a:lnTo>
                  <a:pt x="164504" y="4538"/>
                </a:lnTo>
                <a:lnTo>
                  <a:pt x="164946" y="1193"/>
                </a:lnTo>
                <a:lnTo>
                  <a:pt x="48413" y="1094"/>
                </a:lnTo>
                <a:lnTo>
                  <a:pt x="0" y="0"/>
                </a:lnTo>
                <a:close/>
              </a:path>
            </a:pathLst>
          </a:custGeom>
          <a:solidFill>
            <a:srgbClr val="2E3092"/>
          </a:solidFill>
        </p:spPr>
        <p:txBody>
          <a:bodyPr wrap="square" lIns="0" tIns="0" rIns="0" bIns="0" rtlCol="0">
            <a:spAutoFit/>
          </a:bodyPr>
          <a:lstStyle/>
          <a:p>
            <a:endParaRPr/>
          </a:p>
        </p:txBody>
      </p:sp>
      <p:sp>
        <p:nvSpPr>
          <p:cNvPr id="25" name="bk object 25"/>
          <p:cNvSpPr/>
          <p:nvPr userDrawn="1"/>
        </p:nvSpPr>
        <p:spPr>
          <a:xfrm>
            <a:off x="958006" y="454929"/>
            <a:ext cx="375285" cy="423545"/>
          </a:xfrm>
          <a:custGeom>
            <a:avLst/>
            <a:gdLst/>
            <a:ahLst/>
            <a:cxnLst/>
            <a:rect l="l" t="t" r="r" b="b"/>
            <a:pathLst>
              <a:path w="375284" h="423544">
                <a:moveTo>
                  <a:pt x="375221" y="0"/>
                </a:moveTo>
                <a:lnTo>
                  <a:pt x="327063" y="0"/>
                </a:lnTo>
                <a:lnTo>
                  <a:pt x="0" y="423303"/>
                </a:lnTo>
                <a:lnTo>
                  <a:pt x="49212" y="423303"/>
                </a:lnTo>
                <a:lnTo>
                  <a:pt x="375221" y="0"/>
                </a:lnTo>
                <a:close/>
              </a:path>
            </a:pathLst>
          </a:custGeom>
          <a:solidFill>
            <a:srgbClr val="ED1846"/>
          </a:solidFill>
        </p:spPr>
        <p:txBody>
          <a:bodyPr wrap="square" lIns="0" tIns="0" rIns="0" bIns="0" rtlCol="0">
            <a:spAutoFit/>
          </a:bodyPr>
          <a:lstStyle/>
          <a:p>
            <a:endParaRPr/>
          </a:p>
        </p:txBody>
      </p:sp>
      <p:sp>
        <p:nvSpPr>
          <p:cNvPr id="26" name="bk object 26"/>
          <p:cNvSpPr/>
          <p:nvPr userDrawn="1"/>
        </p:nvSpPr>
        <p:spPr>
          <a:xfrm>
            <a:off x="454647" y="433501"/>
            <a:ext cx="900430" cy="900430"/>
          </a:xfrm>
          <a:custGeom>
            <a:avLst/>
            <a:gdLst/>
            <a:ahLst/>
            <a:cxnLst/>
            <a:rect l="l" t="t" r="r" b="b"/>
            <a:pathLst>
              <a:path w="900430" h="900430">
                <a:moveTo>
                  <a:pt x="899998" y="0"/>
                </a:moveTo>
                <a:lnTo>
                  <a:pt x="0" y="0"/>
                </a:lnTo>
                <a:lnTo>
                  <a:pt x="0" y="899998"/>
                </a:lnTo>
                <a:lnTo>
                  <a:pt x="899998" y="899998"/>
                </a:lnTo>
                <a:lnTo>
                  <a:pt x="899998" y="878585"/>
                </a:lnTo>
                <a:lnTo>
                  <a:pt x="21424" y="878585"/>
                </a:lnTo>
                <a:lnTo>
                  <a:pt x="21424" y="792873"/>
                </a:lnTo>
                <a:lnTo>
                  <a:pt x="59232" y="792873"/>
                </a:lnTo>
                <a:lnTo>
                  <a:pt x="63860" y="784569"/>
                </a:lnTo>
                <a:lnTo>
                  <a:pt x="73205" y="770608"/>
                </a:lnTo>
                <a:lnTo>
                  <a:pt x="74490" y="768819"/>
                </a:lnTo>
                <a:lnTo>
                  <a:pt x="21424" y="768819"/>
                </a:lnTo>
                <a:lnTo>
                  <a:pt x="21424" y="21437"/>
                </a:lnTo>
                <a:lnTo>
                  <a:pt x="899998" y="21437"/>
                </a:lnTo>
                <a:lnTo>
                  <a:pt x="899998" y="0"/>
                </a:lnTo>
                <a:close/>
              </a:path>
              <a:path w="900430" h="900430">
                <a:moveTo>
                  <a:pt x="899998" y="21437"/>
                </a:moveTo>
                <a:lnTo>
                  <a:pt x="878586" y="21437"/>
                </a:lnTo>
                <a:lnTo>
                  <a:pt x="878586" y="878585"/>
                </a:lnTo>
                <a:lnTo>
                  <a:pt x="899998" y="878585"/>
                </a:lnTo>
                <a:lnTo>
                  <a:pt x="899998" y="21437"/>
                </a:lnTo>
                <a:close/>
              </a:path>
              <a:path w="900430" h="900430">
                <a:moveTo>
                  <a:pt x="488619" y="657859"/>
                </a:moveTo>
                <a:lnTo>
                  <a:pt x="286664" y="657859"/>
                </a:lnTo>
                <a:lnTo>
                  <a:pt x="301574" y="709485"/>
                </a:lnTo>
                <a:lnTo>
                  <a:pt x="275122" y="744011"/>
                </a:lnTo>
                <a:lnTo>
                  <a:pt x="244197" y="780527"/>
                </a:lnTo>
                <a:lnTo>
                  <a:pt x="233770" y="790741"/>
                </a:lnTo>
                <a:lnTo>
                  <a:pt x="291477" y="792873"/>
                </a:lnTo>
                <a:lnTo>
                  <a:pt x="293535" y="787907"/>
                </a:lnTo>
                <a:lnTo>
                  <a:pt x="298348" y="778992"/>
                </a:lnTo>
                <a:lnTo>
                  <a:pt x="306521" y="766881"/>
                </a:lnTo>
                <a:lnTo>
                  <a:pt x="316181" y="754398"/>
                </a:lnTo>
                <a:lnTo>
                  <a:pt x="490387" y="754398"/>
                </a:lnTo>
                <a:lnTo>
                  <a:pt x="488596" y="748973"/>
                </a:lnTo>
                <a:lnTo>
                  <a:pt x="483909" y="734555"/>
                </a:lnTo>
                <a:lnTo>
                  <a:pt x="381177" y="734555"/>
                </a:lnTo>
                <a:lnTo>
                  <a:pt x="366496" y="689165"/>
                </a:lnTo>
                <a:lnTo>
                  <a:pt x="389280" y="659599"/>
                </a:lnTo>
                <a:lnTo>
                  <a:pt x="487566" y="659599"/>
                </a:lnTo>
                <a:lnTo>
                  <a:pt x="488619" y="657859"/>
                </a:lnTo>
                <a:close/>
              </a:path>
              <a:path w="900430" h="900430">
                <a:moveTo>
                  <a:pt x="490387" y="754398"/>
                </a:moveTo>
                <a:lnTo>
                  <a:pt x="316181" y="754398"/>
                </a:lnTo>
                <a:lnTo>
                  <a:pt x="327571" y="772553"/>
                </a:lnTo>
                <a:lnTo>
                  <a:pt x="328142" y="776452"/>
                </a:lnTo>
                <a:lnTo>
                  <a:pt x="328904" y="781278"/>
                </a:lnTo>
                <a:lnTo>
                  <a:pt x="330911" y="792873"/>
                </a:lnTo>
                <a:lnTo>
                  <a:pt x="391515" y="792873"/>
                </a:lnTo>
                <a:lnTo>
                  <a:pt x="393649" y="788263"/>
                </a:lnTo>
                <a:lnTo>
                  <a:pt x="398487" y="779360"/>
                </a:lnTo>
                <a:lnTo>
                  <a:pt x="407006" y="767341"/>
                </a:lnTo>
                <a:lnTo>
                  <a:pt x="417062" y="755422"/>
                </a:lnTo>
                <a:lnTo>
                  <a:pt x="490725" y="755422"/>
                </a:lnTo>
                <a:lnTo>
                  <a:pt x="490387" y="754398"/>
                </a:lnTo>
                <a:close/>
              </a:path>
              <a:path w="900430" h="900430">
                <a:moveTo>
                  <a:pt x="490725" y="755422"/>
                </a:moveTo>
                <a:lnTo>
                  <a:pt x="417062" y="755422"/>
                </a:lnTo>
                <a:lnTo>
                  <a:pt x="427558" y="772553"/>
                </a:lnTo>
                <a:lnTo>
                  <a:pt x="428917" y="781278"/>
                </a:lnTo>
                <a:lnTo>
                  <a:pt x="430911" y="792873"/>
                </a:lnTo>
                <a:lnTo>
                  <a:pt x="508368" y="792873"/>
                </a:lnTo>
                <a:lnTo>
                  <a:pt x="498875" y="776239"/>
                </a:lnTo>
                <a:lnTo>
                  <a:pt x="495307" y="768933"/>
                </a:lnTo>
                <a:lnTo>
                  <a:pt x="492912" y="762045"/>
                </a:lnTo>
                <a:lnTo>
                  <a:pt x="490725" y="755422"/>
                </a:lnTo>
                <a:close/>
              </a:path>
              <a:path w="900430" h="900430">
                <a:moveTo>
                  <a:pt x="684510" y="657859"/>
                </a:moveTo>
                <a:lnTo>
                  <a:pt x="617004" y="657859"/>
                </a:lnTo>
                <a:lnTo>
                  <a:pt x="638090" y="725741"/>
                </a:lnTo>
                <a:lnTo>
                  <a:pt x="644559" y="746731"/>
                </a:lnTo>
                <a:lnTo>
                  <a:pt x="647767" y="757453"/>
                </a:lnTo>
                <a:lnTo>
                  <a:pt x="648859" y="761280"/>
                </a:lnTo>
                <a:lnTo>
                  <a:pt x="652367" y="778992"/>
                </a:lnTo>
                <a:lnTo>
                  <a:pt x="653447" y="790998"/>
                </a:lnTo>
                <a:lnTo>
                  <a:pt x="734326" y="792873"/>
                </a:lnTo>
                <a:lnTo>
                  <a:pt x="714567" y="749752"/>
                </a:lnTo>
                <a:lnTo>
                  <a:pt x="699726" y="705337"/>
                </a:lnTo>
                <a:lnTo>
                  <a:pt x="684510" y="657859"/>
                </a:lnTo>
                <a:close/>
              </a:path>
              <a:path w="900430" h="900430">
                <a:moveTo>
                  <a:pt x="239090" y="474090"/>
                </a:moveTo>
                <a:lnTo>
                  <a:pt x="221358" y="509036"/>
                </a:lnTo>
                <a:lnTo>
                  <a:pt x="197226" y="541975"/>
                </a:lnTo>
                <a:lnTo>
                  <a:pt x="165630" y="583895"/>
                </a:lnTo>
                <a:lnTo>
                  <a:pt x="137584" y="620572"/>
                </a:lnTo>
                <a:lnTo>
                  <a:pt x="130580" y="629666"/>
                </a:lnTo>
                <a:lnTo>
                  <a:pt x="119115" y="644840"/>
                </a:lnTo>
                <a:lnTo>
                  <a:pt x="75331" y="701672"/>
                </a:lnTo>
                <a:lnTo>
                  <a:pt x="49336" y="734691"/>
                </a:lnTo>
                <a:lnTo>
                  <a:pt x="23594" y="766641"/>
                </a:lnTo>
                <a:lnTo>
                  <a:pt x="21424" y="768819"/>
                </a:lnTo>
                <a:lnTo>
                  <a:pt x="74490" y="768819"/>
                </a:lnTo>
                <a:lnTo>
                  <a:pt x="81677" y="758821"/>
                </a:lnTo>
                <a:lnTo>
                  <a:pt x="85039" y="754676"/>
                </a:lnTo>
                <a:lnTo>
                  <a:pt x="91605" y="746264"/>
                </a:lnTo>
                <a:lnTo>
                  <a:pt x="100646" y="734555"/>
                </a:lnTo>
                <a:lnTo>
                  <a:pt x="107517" y="725610"/>
                </a:lnTo>
                <a:lnTo>
                  <a:pt x="159269" y="657861"/>
                </a:lnTo>
                <a:lnTo>
                  <a:pt x="684510" y="657859"/>
                </a:lnTo>
                <a:lnTo>
                  <a:pt x="681328" y="648121"/>
                </a:lnTo>
                <a:lnTo>
                  <a:pt x="680096" y="644486"/>
                </a:lnTo>
                <a:lnTo>
                  <a:pt x="351688" y="644486"/>
                </a:lnTo>
                <a:lnTo>
                  <a:pt x="350592" y="641289"/>
                </a:lnTo>
                <a:lnTo>
                  <a:pt x="348005" y="633132"/>
                </a:lnTo>
                <a:lnTo>
                  <a:pt x="344093" y="620572"/>
                </a:lnTo>
                <a:lnTo>
                  <a:pt x="189052" y="620572"/>
                </a:lnTo>
                <a:lnTo>
                  <a:pt x="219378" y="583530"/>
                </a:lnTo>
                <a:lnTo>
                  <a:pt x="245236" y="549018"/>
                </a:lnTo>
                <a:lnTo>
                  <a:pt x="253288" y="532828"/>
                </a:lnTo>
                <a:lnTo>
                  <a:pt x="317151" y="532828"/>
                </a:lnTo>
                <a:lnTo>
                  <a:pt x="309243" y="507009"/>
                </a:lnTo>
                <a:lnTo>
                  <a:pt x="306851" y="493042"/>
                </a:lnTo>
                <a:lnTo>
                  <a:pt x="305265" y="477759"/>
                </a:lnTo>
                <a:lnTo>
                  <a:pt x="239090" y="474090"/>
                </a:lnTo>
                <a:close/>
              </a:path>
              <a:path w="900430" h="900430">
                <a:moveTo>
                  <a:pt x="487566" y="659599"/>
                </a:moveTo>
                <a:lnTo>
                  <a:pt x="389280" y="659599"/>
                </a:lnTo>
                <a:lnTo>
                  <a:pt x="397653" y="684905"/>
                </a:lnTo>
                <a:lnTo>
                  <a:pt x="401811" y="696855"/>
                </a:lnTo>
                <a:lnTo>
                  <a:pt x="403798" y="701079"/>
                </a:lnTo>
                <a:lnTo>
                  <a:pt x="381177" y="734555"/>
                </a:lnTo>
                <a:lnTo>
                  <a:pt x="483909" y="734555"/>
                </a:lnTo>
                <a:lnTo>
                  <a:pt x="469429" y="689568"/>
                </a:lnTo>
                <a:lnTo>
                  <a:pt x="487566" y="659599"/>
                </a:lnTo>
                <a:close/>
              </a:path>
              <a:path w="900430" h="900430">
                <a:moveTo>
                  <a:pt x="401116" y="474090"/>
                </a:moveTo>
                <a:lnTo>
                  <a:pt x="324167" y="474090"/>
                </a:lnTo>
                <a:lnTo>
                  <a:pt x="330455" y="486376"/>
                </a:lnTo>
                <a:lnTo>
                  <a:pt x="335786" y="498962"/>
                </a:lnTo>
                <a:lnTo>
                  <a:pt x="373875" y="616115"/>
                </a:lnTo>
                <a:lnTo>
                  <a:pt x="351688" y="644486"/>
                </a:lnTo>
                <a:lnTo>
                  <a:pt x="680096" y="644486"/>
                </a:lnTo>
                <a:lnTo>
                  <a:pt x="678156" y="638759"/>
                </a:lnTo>
                <a:lnTo>
                  <a:pt x="452589" y="638759"/>
                </a:lnTo>
                <a:lnTo>
                  <a:pt x="452589" y="638467"/>
                </a:lnTo>
                <a:lnTo>
                  <a:pt x="451243" y="633641"/>
                </a:lnTo>
                <a:lnTo>
                  <a:pt x="446045" y="615710"/>
                </a:lnTo>
                <a:lnTo>
                  <a:pt x="443056" y="605474"/>
                </a:lnTo>
                <a:lnTo>
                  <a:pt x="474592" y="564129"/>
                </a:lnTo>
                <a:lnTo>
                  <a:pt x="423254" y="564129"/>
                </a:lnTo>
                <a:lnTo>
                  <a:pt x="411066" y="520286"/>
                </a:lnTo>
                <a:lnTo>
                  <a:pt x="407892" y="509036"/>
                </a:lnTo>
                <a:lnTo>
                  <a:pt x="406054" y="502730"/>
                </a:lnTo>
                <a:lnTo>
                  <a:pt x="404562" y="497928"/>
                </a:lnTo>
                <a:lnTo>
                  <a:pt x="400507" y="485368"/>
                </a:lnTo>
                <a:lnTo>
                  <a:pt x="401116" y="474090"/>
                </a:lnTo>
                <a:close/>
              </a:path>
              <a:path w="900430" h="900430">
                <a:moveTo>
                  <a:pt x="633857" y="474090"/>
                </a:moveTo>
                <a:lnTo>
                  <a:pt x="571309" y="474090"/>
                </a:lnTo>
                <a:lnTo>
                  <a:pt x="565583" y="485936"/>
                </a:lnTo>
                <a:lnTo>
                  <a:pt x="559314" y="496709"/>
                </a:lnTo>
                <a:lnTo>
                  <a:pt x="529411" y="538190"/>
                </a:lnTo>
                <a:lnTo>
                  <a:pt x="494892" y="583895"/>
                </a:lnTo>
                <a:lnTo>
                  <a:pt x="464431" y="623635"/>
                </a:lnTo>
                <a:lnTo>
                  <a:pt x="452589" y="638759"/>
                </a:lnTo>
                <a:lnTo>
                  <a:pt x="678156" y="638759"/>
                </a:lnTo>
                <a:lnTo>
                  <a:pt x="677535" y="636917"/>
                </a:lnTo>
                <a:lnTo>
                  <a:pt x="672795" y="620572"/>
                </a:lnTo>
                <a:lnTo>
                  <a:pt x="517969" y="620572"/>
                </a:lnTo>
                <a:lnTo>
                  <a:pt x="548302" y="583530"/>
                </a:lnTo>
                <a:lnTo>
                  <a:pt x="574161" y="549018"/>
                </a:lnTo>
                <a:lnTo>
                  <a:pt x="582206" y="532828"/>
                </a:lnTo>
                <a:lnTo>
                  <a:pt x="647345" y="532828"/>
                </a:lnTo>
                <a:lnTo>
                  <a:pt x="637222" y="497928"/>
                </a:lnTo>
                <a:lnTo>
                  <a:pt x="635421" y="493042"/>
                </a:lnTo>
                <a:lnTo>
                  <a:pt x="635299" y="492524"/>
                </a:lnTo>
                <a:lnTo>
                  <a:pt x="633857" y="474090"/>
                </a:lnTo>
                <a:close/>
              </a:path>
              <a:path w="900430" h="900430">
                <a:moveTo>
                  <a:pt x="317151" y="532828"/>
                </a:moveTo>
                <a:lnTo>
                  <a:pt x="253288" y="532828"/>
                </a:lnTo>
                <a:lnTo>
                  <a:pt x="253504" y="534530"/>
                </a:lnTo>
                <a:lnTo>
                  <a:pt x="253441" y="538190"/>
                </a:lnTo>
                <a:lnTo>
                  <a:pt x="262943" y="583895"/>
                </a:lnTo>
                <a:lnTo>
                  <a:pt x="274601" y="620423"/>
                </a:lnTo>
                <a:lnTo>
                  <a:pt x="189052" y="620572"/>
                </a:lnTo>
                <a:lnTo>
                  <a:pt x="344093" y="620572"/>
                </a:lnTo>
                <a:lnTo>
                  <a:pt x="332681" y="583530"/>
                </a:lnTo>
                <a:lnTo>
                  <a:pt x="317151" y="532828"/>
                </a:lnTo>
                <a:close/>
              </a:path>
              <a:path w="900430" h="900430">
                <a:moveTo>
                  <a:pt x="647345" y="532828"/>
                </a:moveTo>
                <a:lnTo>
                  <a:pt x="582206" y="532828"/>
                </a:lnTo>
                <a:lnTo>
                  <a:pt x="582320" y="538190"/>
                </a:lnTo>
                <a:lnTo>
                  <a:pt x="581761" y="548805"/>
                </a:lnTo>
                <a:lnTo>
                  <a:pt x="597060" y="600341"/>
                </a:lnTo>
                <a:lnTo>
                  <a:pt x="603518" y="620422"/>
                </a:lnTo>
                <a:lnTo>
                  <a:pt x="517969" y="620572"/>
                </a:lnTo>
                <a:lnTo>
                  <a:pt x="672795" y="620572"/>
                </a:lnTo>
                <a:lnTo>
                  <a:pt x="647345" y="532828"/>
                </a:lnTo>
                <a:close/>
              </a:path>
              <a:path w="900430" h="900430">
                <a:moveTo>
                  <a:pt x="485279" y="474090"/>
                </a:moveTo>
                <a:lnTo>
                  <a:pt x="466613" y="509455"/>
                </a:lnTo>
                <a:lnTo>
                  <a:pt x="423254" y="564129"/>
                </a:lnTo>
                <a:lnTo>
                  <a:pt x="474592" y="564129"/>
                </a:lnTo>
                <a:lnTo>
                  <a:pt x="511530" y="515770"/>
                </a:lnTo>
                <a:lnTo>
                  <a:pt x="541298" y="481318"/>
                </a:lnTo>
                <a:lnTo>
                  <a:pt x="547582" y="475538"/>
                </a:lnTo>
                <a:lnTo>
                  <a:pt x="485279" y="474090"/>
                </a:lnTo>
                <a:close/>
              </a:path>
            </a:pathLst>
          </a:custGeom>
          <a:solidFill>
            <a:srgbClr val="2E3092"/>
          </a:solidFill>
        </p:spPr>
        <p:txBody>
          <a:bodyPr wrap="square" lIns="0" tIns="0" rIns="0" bIns="0" rtlCol="0">
            <a:spAutoFit/>
          </a:bodyPr>
          <a:lstStyle/>
          <a:p>
            <a:endParaRPr/>
          </a:p>
        </p:txBody>
      </p:sp>
      <p:sp>
        <p:nvSpPr>
          <p:cNvPr id="2" name="Holder 2"/>
          <p:cNvSpPr>
            <a:spLocks noGrp="1"/>
          </p:cNvSpPr>
          <p:nvPr>
            <p:ph type="title"/>
          </p:nvPr>
        </p:nvSpPr>
        <p:spPr>
          <a:xfrm>
            <a:off x="1990011" y="739518"/>
            <a:ext cx="3582827" cy="695325"/>
          </a:xfrm>
          <a:prstGeom prst="rect">
            <a:avLst/>
          </a:prstGeom>
        </p:spPr>
        <p:txBody>
          <a:bodyPr wrap="square" lIns="0" tIns="0" rIns="0" bIns="0">
            <a:spAutoFit/>
          </a:bodyPr>
          <a:lstStyle>
            <a:lvl1pPr>
              <a:defRPr sz="4600" b="1">
                <a:solidFill>
                  <a:srgbClr val="2E3092"/>
                </a:solidFill>
                <a:latin typeface="Palatino Linotype"/>
                <a:cs typeface="Palatino Linotype"/>
              </a:defRPr>
            </a:lvl1pPr>
          </a:lstStyle>
          <a:p>
            <a:endParaRPr dirty="0"/>
          </a:p>
        </p:txBody>
      </p:sp>
      <p:sp>
        <p:nvSpPr>
          <p:cNvPr id="3" name="Holder 3"/>
          <p:cNvSpPr>
            <a:spLocks noGrp="1"/>
          </p:cNvSpPr>
          <p:nvPr>
            <p:ph type="body" idx="1"/>
          </p:nvPr>
        </p:nvSpPr>
        <p:spPr>
          <a:xfrm>
            <a:off x="378142" y="2459482"/>
            <a:ext cx="6806564" cy="7057644"/>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1"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8/6/2020</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テキスト ボックス 67"/>
          <p:cNvSpPr txBox="1"/>
          <p:nvPr/>
        </p:nvSpPr>
        <p:spPr>
          <a:xfrm>
            <a:off x="2149483" y="2240048"/>
            <a:ext cx="3995539" cy="1361911"/>
          </a:xfrm>
          <a:prstGeom prst="rect">
            <a:avLst/>
          </a:prstGeom>
          <a:noFill/>
        </p:spPr>
        <p:txBody>
          <a:bodyPr wrap="square" rtlCol="0">
            <a:spAutoFit/>
          </a:bodyPr>
          <a:lstStyle/>
          <a:p>
            <a:pPr marL="171450" indent="-171450">
              <a:lnSpc>
                <a:spcPct val="150000"/>
              </a:lnSpc>
              <a:buClr>
                <a:srgbClr val="2E3092"/>
              </a:buClr>
              <a:buFont typeface="Wingdings" panose="05000000000000000000" pitchFamily="2" charset="2"/>
              <a:buChar char="n"/>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代表取締役会長　近藤　義　氏　</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150000"/>
              </a:lnSpc>
              <a:buClr>
                <a:srgbClr val="2E3092"/>
              </a:buClr>
              <a:buFont typeface="Wingdings" panose="05000000000000000000" pitchFamily="2" charset="2"/>
              <a:buChar char="n"/>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本社所在地　岡山県岡山市南区浦安本町</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133</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番地２</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150000"/>
              </a:lnSpc>
              <a:buClr>
                <a:srgbClr val="2E3092"/>
              </a:buClr>
              <a:buFont typeface="Wingdings" panose="05000000000000000000" pitchFamily="2" charset="2"/>
              <a:buChar char="n"/>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主な事業内容　総合建築物解体工事業、産業廃棄物処理業</a:t>
            </a:r>
          </a:p>
          <a:p>
            <a:pPr marL="171450" indent="-171450">
              <a:lnSpc>
                <a:spcPct val="150000"/>
              </a:lnSpc>
              <a:buClr>
                <a:srgbClr val="2E3092"/>
              </a:buClr>
              <a:buFont typeface="Wingdings" panose="05000000000000000000" pitchFamily="2" charset="2"/>
              <a:buChar char="n"/>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従業員数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106</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名（男性</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96</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名　女性</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名）　　</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150000"/>
              </a:lnSpc>
              <a:buClr>
                <a:srgbClr val="2E3092"/>
              </a:buClr>
              <a:buFont typeface="Wingdings" panose="05000000000000000000" pitchFamily="2" charset="2"/>
              <a:buChar char="n"/>
            </a:pPr>
            <a:r>
              <a:rPr lang="ja-JP" altLang="en-US" sz="1100"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健康経営優良法人 </a:t>
            </a:r>
            <a:r>
              <a:rPr lang="en-US" altLang="ja-JP" sz="1100"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2020 </a:t>
            </a:r>
            <a:r>
              <a:rPr lang="ja-JP" altLang="en-US" sz="1100"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認定</a:t>
            </a:r>
            <a:endParaRPr lang="en-US" altLang="ja-JP" sz="1100"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テキスト ボックス 70"/>
          <p:cNvSpPr txBox="1"/>
          <p:nvPr/>
        </p:nvSpPr>
        <p:spPr>
          <a:xfrm>
            <a:off x="781741" y="1704570"/>
            <a:ext cx="5369503" cy="584775"/>
          </a:xfrm>
          <a:prstGeom prst="rect">
            <a:avLst/>
          </a:prstGeom>
          <a:noFill/>
        </p:spPr>
        <p:txBody>
          <a:bodyPr wrap="square" rtlCol="0">
            <a:spAutoFit/>
          </a:bodyPr>
          <a:lstStyle/>
          <a:p>
            <a:r>
              <a:rPr lang="ja-JP" altLang="en-US" sz="16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rPr>
              <a:t>　　　　　　　　　「家族が幸せになれる会社」の実現を目指して！</a:t>
            </a:r>
            <a:endParaRPr lang="en-US" altLang="ja-JP" sz="16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rPr>
              <a:t>コンケングループ　株式会社コンケン・藤クリーン株式会社</a:t>
            </a:r>
            <a:endParaRPr lang="en-US" altLang="ja-JP" sz="16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24908" y="3458472"/>
            <a:ext cx="1828800" cy="240226"/>
          </a:xfrm>
          <a:prstGeom prst="rect">
            <a:avLst/>
          </a:prstGeom>
          <a:noFill/>
        </p:spPr>
        <p:txBody>
          <a:bodyPr wrap="square" rtlCol="0" anchor="t" anchorCtr="0">
            <a:no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代表取締役会長　近藤　義　氏</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545996" y="8222883"/>
            <a:ext cx="3011737" cy="1139727"/>
          </a:xfrm>
          <a:prstGeom prst="rect">
            <a:avLst/>
          </a:prstGeom>
          <a:noFill/>
        </p:spPr>
        <p:txBody>
          <a:bodyPr wrap="square" rtlCol="0" anchor="t" anchorCtr="0">
            <a:no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健康経営の取り組みをスタートしてから、喫煙者全員と</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人面談を行いました。なお、</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次・</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次面談まで行うこともあり大変な労力がかかりましたが、その結果、従業員が健康経営を理解し禁煙に対して協力的になってくれました。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月からは車内、会社敷地内の完全禁煙を実施し、従業員の健康増進に取り組んでいます。</a:t>
            </a:r>
          </a:p>
        </p:txBody>
      </p:sp>
      <p:sp>
        <p:nvSpPr>
          <p:cNvPr id="25" name="テキスト ボックス 24"/>
          <p:cNvSpPr txBox="1"/>
          <p:nvPr/>
        </p:nvSpPr>
        <p:spPr>
          <a:xfrm>
            <a:off x="4170081" y="4394055"/>
            <a:ext cx="3011737" cy="1002541"/>
          </a:xfrm>
          <a:prstGeom prst="rect">
            <a:avLst/>
          </a:prstGeom>
          <a:noFill/>
        </p:spPr>
        <p:txBody>
          <a:bodyPr wrap="square" rtlCol="0" anchor="t" anchorCtr="0">
            <a:no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回、外部講師をお招きし、運動や食事等の健康セミナーを開催しています。従業員</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名を健康大使に任命し、セミナーの企画・運営を任せています。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今後も健康に関する社内イベントを開催することで、従業員の健康増進はもちろん、社員間コミュニケーションの活性化にも繋げていきたいです。</a:t>
            </a:r>
          </a:p>
        </p:txBody>
      </p:sp>
      <p:sp>
        <p:nvSpPr>
          <p:cNvPr id="26" name="テキスト ボックス 25"/>
          <p:cNvSpPr txBox="1"/>
          <p:nvPr/>
        </p:nvSpPr>
        <p:spPr>
          <a:xfrm>
            <a:off x="4181511" y="6014686"/>
            <a:ext cx="3011737" cy="1348016"/>
          </a:xfrm>
          <a:prstGeom prst="rect">
            <a:avLst/>
          </a:prstGeom>
          <a:noFill/>
        </p:spPr>
        <p:txBody>
          <a:bodyPr wrap="square" rtlCol="0" anchor="t" anchorCtr="0">
            <a:no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女性社員の比率が高まってきているので、「育児休暇明けの働きやすさ」にもチャレンジしている最中です。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また、健康経営の取り組みを継続し、コンケングループの社員だけでなく、その家族の方まで幸せになれる会社の実現を目指していきます。健康経営に留まらず、岡山市との災害時の協力協定、毎年恒例の地域のクリーン作戦等を通じて、地域防災・地域環境への貢献も引き続き積極的に行ってまいりま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p>
        </p:txBody>
      </p:sp>
      <p:grpSp>
        <p:nvGrpSpPr>
          <p:cNvPr id="5" name="グループ化 4"/>
          <p:cNvGrpSpPr/>
          <p:nvPr/>
        </p:nvGrpSpPr>
        <p:grpSpPr>
          <a:xfrm>
            <a:off x="470850" y="3898900"/>
            <a:ext cx="3173731" cy="392792"/>
            <a:chOff x="470850" y="3898900"/>
            <a:chExt cx="3173731" cy="392792"/>
          </a:xfrm>
        </p:grpSpPr>
        <p:sp>
          <p:nvSpPr>
            <p:cNvPr id="76" name="テキスト ボックス 75"/>
            <p:cNvSpPr txBox="1"/>
            <p:nvPr/>
          </p:nvSpPr>
          <p:spPr>
            <a:xfrm>
              <a:off x="552346" y="3941671"/>
              <a:ext cx="3012025" cy="307249"/>
            </a:xfrm>
            <a:prstGeom prst="rect">
              <a:avLst/>
            </a:prstGeom>
            <a:noFill/>
          </p:spPr>
          <p:txBody>
            <a:bodyPr wrap="square" rtlCol="0" anchor="ctr" anchorCtr="0">
              <a:noAutofit/>
            </a:bodyPr>
            <a:lstStyle/>
            <a:p>
              <a:r>
                <a:rPr lang="ja-JP" altLang="en-US" sz="11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rPr>
                <a:t>人手不足だからこそ、</a:t>
              </a:r>
              <a:endParaRPr lang="en-US" altLang="ja-JP" sz="11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rPr>
                <a:t>健康経営に取り組む必要を感じました。</a:t>
              </a:r>
              <a:endParaRPr kumimoji="1" lang="ja-JP" altLang="en-US" sz="11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517245" y="3905336"/>
              <a:ext cx="3127336" cy="379921"/>
            </a:xfrm>
            <a:prstGeom prst="rect">
              <a:avLst/>
            </a:prstGeom>
            <a:gradFill flip="none" rotWithShape="1">
              <a:gsLst>
                <a:gs pos="75000">
                  <a:schemeClr val="bg1"/>
                </a:gs>
                <a:gs pos="0">
                  <a:schemeClr val="bg1">
                    <a:lumMod val="85000"/>
                  </a:schemeClr>
                </a:gs>
                <a:gs pos="0">
                  <a:schemeClr val="bg1">
                    <a:lumMod val="85000"/>
                  </a:schemeClr>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470850" y="3898900"/>
              <a:ext cx="65126" cy="3927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p:cNvGrpSpPr/>
          <p:nvPr/>
        </p:nvGrpSpPr>
        <p:grpSpPr>
          <a:xfrm>
            <a:off x="448593" y="5488141"/>
            <a:ext cx="3173731" cy="392792"/>
            <a:chOff x="456658" y="5727700"/>
            <a:chExt cx="3173731" cy="392792"/>
          </a:xfrm>
        </p:grpSpPr>
        <p:sp>
          <p:nvSpPr>
            <p:cNvPr id="32" name="正方形/長方形 31"/>
            <p:cNvSpPr/>
            <p:nvPr/>
          </p:nvSpPr>
          <p:spPr>
            <a:xfrm>
              <a:off x="503053" y="5734136"/>
              <a:ext cx="3127336" cy="379921"/>
            </a:xfrm>
            <a:prstGeom prst="rect">
              <a:avLst/>
            </a:prstGeom>
            <a:gradFill flip="none" rotWithShape="1">
              <a:gsLst>
                <a:gs pos="75000">
                  <a:schemeClr val="bg1"/>
                </a:gs>
                <a:gs pos="0">
                  <a:schemeClr val="bg1">
                    <a:lumMod val="85000"/>
                  </a:schemeClr>
                </a:gs>
                <a:gs pos="0">
                  <a:schemeClr val="bg1">
                    <a:lumMod val="85000"/>
                  </a:schemeClr>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正方形/長方形 32"/>
            <p:cNvSpPr/>
            <p:nvPr/>
          </p:nvSpPr>
          <p:spPr>
            <a:xfrm>
              <a:off x="456658" y="5727700"/>
              <a:ext cx="65126" cy="3927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p:cNvGrpSpPr/>
          <p:nvPr/>
        </p:nvGrpSpPr>
        <p:grpSpPr>
          <a:xfrm>
            <a:off x="4100858" y="5484000"/>
            <a:ext cx="3173731" cy="392792"/>
            <a:chOff x="4143464" y="5727700"/>
            <a:chExt cx="3173731" cy="392792"/>
          </a:xfrm>
        </p:grpSpPr>
        <p:sp>
          <p:nvSpPr>
            <p:cNvPr id="86" name="テキスト ボックス 85"/>
            <p:cNvSpPr txBox="1"/>
            <p:nvPr/>
          </p:nvSpPr>
          <p:spPr>
            <a:xfrm>
              <a:off x="4233989" y="5770472"/>
              <a:ext cx="3012025" cy="307249"/>
            </a:xfrm>
            <a:prstGeom prst="rect">
              <a:avLst/>
            </a:prstGeom>
            <a:noFill/>
          </p:spPr>
          <p:txBody>
            <a:bodyPr wrap="square" rtlCol="0" anchor="ctr" anchorCtr="0">
              <a:noAutofit/>
            </a:bodyPr>
            <a:lstStyle/>
            <a:p>
              <a:r>
                <a:rPr lang="ja-JP" altLang="en-US" sz="11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rPr>
                <a:t>今後の展望</a:t>
              </a:r>
              <a:endParaRPr kumimoji="1" lang="ja-JP" altLang="en-US" sz="11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4189859" y="5734136"/>
              <a:ext cx="3127336" cy="379921"/>
            </a:xfrm>
            <a:prstGeom prst="rect">
              <a:avLst/>
            </a:prstGeom>
            <a:gradFill flip="none" rotWithShape="1">
              <a:gsLst>
                <a:gs pos="75000">
                  <a:schemeClr val="bg1"/>
                </a:gs>
                <a:gs pos="0">
                  <a:schemeClr val="bg1">
                    <a:lumMod val="85000"/>
                  </a:schemeClr>
                </a:gs>
                <a:gs pos="0">
                  <a:schemeClr val="bg1">
                    <a:lumMod val="85000"/>
                  </a:schemeClr>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4143464" y="5727700"/>
              <a:ext cx="65126" cy="3927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p:cNvGrpSpPr/>
          <p:nvPr/>
        </p:nvGrpSpPr>
        <p:grpSpPr>
          <a:xfrm>
            <a:off x="470183" y="7697490"/>
            <a:ext cx="3173731" cy="392792"/>
            <a:chOff x="470183" y="7632700"/>
            <a:chExt cx="3173731" cy="392792"/>
          </a:xfrm>
        </p:grpSpPr>
        <p:sp>
          <p:nvSpPr>
            <p:cNvPr id="101" name="テキスト ボックス 100"/>
            <p:cNvSpPr txBox="1"/>
            <p:nvPr/>
          </p:nvSpPr>
          <p:spPr>
            <a:xfrm>
              <a:off x="560708" y="7675472"/>
              <a:ext cx="3012025" cy="307249"/>
            </a:xfrm>
            <a:prstGeom prst="rect">
              <a:avLst/>
            </a:prstGeom>
            <a:noFill/>
          </p:spPr>
          <p:txBody>
            <a:bodyPr wrap="square" rtlCol="0" anchor="ctr" anchorCtr="0">
              <a:noAutofit/>
            </a:bodyPr>
            <a:lstStyle/>
            <a:p>
              <a:r>
                <a:rPr lang="ja-JP" altLang="en-US" sz="11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rPr>
                <a:t>社長自ら、ひとつひとつ丁寧な説明をすることで</a:t>
              </a:r>
              <a:endParaRPr lang="en-US" altLang="ja-JP" sz="11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rPr>
                <a:t>社員全員に理解してもらえました。</a:t>
              </a:r>
            </a:p>
          </p:txBody>
        </p:sp>
        <p:sp>
          <p:nvSpPr>
            <p:cNvPr id="36" name="正方形/長方形 35"/>
            <p:cNvSpPr/>
            <p:nvPr/>
          </p:nvSpPr>
          <p:spPr>
            <a:xfrm>
              <a:off x="516578" y="7639136"/>
              <a:ext cx="3127336" cy="379921"/>
            </a:xfrm>
            <a:prstGeom prst="rect">
              <a:avLst/>
            </a:prstGeom>
            <a:gradFill flip="none" rotWithShape="1">
              <a:gsLst>
                <a:gs pos="75000">
                  <a:schemeClr val="bg1"/>
                </a:gs>
                <a:gs pos="0">
                  <a:schemeClr val="bg1">
                    <a:lumMod val="85000"/>
                  </a:schemeClr>
                </a:gs>
                <a:gs pos="0">
                  <a:schemeClr val="bg1">
                    <a:lumMod val="85000"/>
                  </a:schemeClr>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470183" y="7632700"/>
              <a:ext cx="65126" cy="3927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p:cNvGrpSpPr/>
          <p:nvPr/>
        </p:nvGrpSpPr>
        <p:grpSpPr>
          <a:xfrm>
            <a:off x="4100858" y="3888920"/>
            <a:ext cx="3173731" cy="392792"/>
            <a:chOff x="470850" y="3898900"/>
            <a:chExt cx="3173731" cy="392792"/>
          </a:xfrm>
        </p:grpSpPr>
        <p:sp>
          <p:nvSpPr>
            <p:cNvPr id="44" name="テキスト ボックス 43"/>
            <p:cNvSpPr txBox="1"/>
            <p:nvPr/>
          </p:nvSpPr>
          <p:spPr>
            <a:xfrm>
              <a:off x="552346" y="3941671"/>
              <a:ext cx="3012025" cy="307249"/>
            </a:xfrm>
            <a:prstGeom prst="rect">
              <a:avLst/>
            </a:prstGeom>
            <a:noFill/>
          </p:spPr>
          <p:txBody>
            <a:bodyPr wrap="square" rtlCol="0" anchor="ctr" anchorCtr="0">
              <a:noAutofit/>
            </a:bodyPr>
            <a:lstStyle/>
            <a:p>
              <a:r>
                <a:rPr lang="ja-JP" altLang="en-US" sz="11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rPr>
                <a:t>人手不足だからこそ、</a:t>
              </a:r>
              <a:endParaRPr lang="en-US" altLang="ja-JP" sz="11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rPr>
                <a:t>健康経営に取り組む必要を感じました。</a:t>
              </a:r>
              <a:endParaRPr kumimoji="1" lang="ja-JP" altLang="en-US" sz="11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517245" y="3905336"/>
              <a:ext cx="3127336" cy="379921"/>
            </a:xfrm>
            <a:prstGeom prst="rect">
              <a:avLst/>
            </a:prstGeom>
            <a:gradFill flip="none" rotWithShape="1">
              <a:gsLst>
                <a:gs pos="75000">
                  <a:schemeClr val="bg1"/>
                </a:gs>
                <a:gs pos="0">
                  <a:schemeClr val="bg1">
                    <a:lumMod val="85000"/>
                  </a:schemeClr>
                </a:gs>
                <a:gs pos="0">
                  <a:schemeClr val="bg1">
                    <a:lumMod val="85000"/>
                  </a:schemeClr>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470850" y="3898900"/>
              <a:ext cx="65126" cy="3927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テキスト ボックス 48"/>
          <p:cNvSpPr txBox="1"/>
          <p:nvPr/>
        </p:nvSpPr>
        <p:spPr>
          <a:xfrm>
            <a:off x="552634" y="4398371"/>
            <a:ext cx="3011737" cy="1002541"/>
          </a:xfrm>
          <a:prstGeom prst="rect">
            <a:avLst/>
          </a:prstGeom>
          <a:noFill/>
        </p:spPr>
        <p:txBody>
          <a:bodyPr wrap="square" rtlCol="0" anchor="t" anchorCtr="0">
            <a:noAutofit/>
          </a:bodyPr>
          <a:lstStyle/>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解体工事業、産業廃棄物処理業について、世間の方々は何となくグレーなイメージを持たれてるかもしれません。弊社コンケングループは</a:t>
            </a:r>
            <a:r>
              <a:rPr lang="en-US" altLang="ja-JP" sz="1000" dirty="0">
                <a:latin typeface="Meiryo UI" panose="020B0604030504040204" pitchFamily="50" charset="-128"/>
                <a:ea typeface="Meiryo UI" panose="020B0604030504040204" pitchFamily="50" charset="-128"/>
                <a:cs typeface="メイリオ" panose="020B0604030504040204" pitchFamily="50" charset="-128"/>
              </a:rPr>
              <a:t>2007</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年</a:t>
            </a:r>
            <a:r>
              <a:rPr lang="en-US" altLang="ja-JP" sz="1000" dirty="0">
                <a:latin typeface="Meiryo UI" panose="020B0604030504040204" pitchFamily="50" charset="-128"/>
                <a:ea typeface="Meiryo UI" panose="020B0604030504040204" pitchFamily="50" charset="-128"/>
                <a:cs typeface="メイリオ" panose="020B0604030504040204" pitchFamily="50" charset="-128"/>
              </a:rPr>
              <a:t>2</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月の「暴力追放宣言」に始まり、</a:t>
            </a:r>
            <a:r>
              <a:rPr lang="en-US" altLang="ja-JP" sz="1000" dirty="0">
                <a:latin typeface="Meiryo UI" panose="020B0604030504040204" pitchFamily="50" charset="-128"/>
                <a:ea typeface="Meiryo UI" panose="020B0604030504040204" pitchFamily="50" charset="-128"/>
                <a:cs typeface="メイリオ" panose="020B0604030504040204" pitchFamily="50" charset="-128"/>
              </a:rPr>
              <a:t>2018</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年から</a:t>
            </a:r>
            <a:r>
              <a:rPr lang="en-US" altLang="ja-JP" sz="1000" dirty="0">
                <a:latin typeface="Meiryo UI" panose="020B0604030504040204" pitchFamily="50" charset="-128"/>
                <a:ea typeface="Meiryo UI" panose="020B0604030504040204" pitchFamily="50" charset="-128"/>
                <a:cs typeface="メイリオ" panose="020B0604030504040204" pitchFamily="50" charset="-128"/>
              </a:rPr>
              <a:t>SDGs</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の活動を積極的に取り組み、単なる解体屋・産廃屋とは違う「環境価値創造企業」を目指しています。</a:t>
            </a:r>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a:t>
            </a:r>
          </a:p>
        </p:txBody>
      </p:sp>
      <p:sp>
        <p:nvSpPr>
          <p:cNvPr id="50" name="テキスト ボックス 49"/>
          <p:cNvSpPr txBox="1"/>
          <p:nvPr/>
        </p:nvSpPr>
        <p:spPr>
          <a:xfrm>
            <a:off x="530516" y="6014686"/>
            <a:ext cx="3011737" cy="1494939"/>
          </a:xfrm>
          <a:prstGeom prst="rect">
            <a:avLst/>
          </a:prstGeom>
          <a:noFill/>
        </p:spPr>
        <p:txBody>
          <a:bodyPr wrap="square" rtlCol="0" anchor="t" anchorCtr="0">
            <a:no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健康診断で再検査となった従業員の再受診率</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目指すことが健康経営を取り組むきっかけとなりました。再受診の費用を会社負担にする制度作りから始まり、その後、協会けんぽの保健師よりアドバイスをいただき、「晴れの国から健活企業」の健康宣言を行う事になりま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建設業界は平均年齢が高くなっています。健康でないとパフォーマンスを発揮できないという考えのもと、従業員の健康に更なる拍車をかけるべく、健康経営の取り組みをスタートしました。</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542325" y="3944076"/>
            <a:ext cx="3012025" cy="307249"/>
          </a:xfrm>
          <a:prstGeom prst="rect">
            <a:avLst/>
          </a:prstGeom>
          <a:noFill/>
        </p:spPr>
        <p:txBody>
          <a:bodyPr wrap="square" rtlCol="0" anchor="ctr" anchorCtr="0">
            <a:noAutofit/>
          </a:bodyPr>
          <a:lstStyle/>
          <a:p>
            <a:r>
              <a:rPr lang="ja-JP" altLang="en-US" sz="11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rPr>
              <a:t>脱解体屋・産廃屋を目指して！</a:t>
            </a:r>
            <a:endParaRPr lang="en-US" altLang="ja-JP" sz="11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4229131" y="3944076"/>
            <a:ext cx="3012025" cy="307249"/>
          </a:xfrm>
          <a:prstGeom prst="rect">
            <a:avLst/>
          </a:prstGeom>
          <a:noFill/>
        </p:spPr>
        <p:txBody>
          <a:bodyPr wrap="square" rtlCol="0" anchor="ctr" anchorCtr="0">
            <a:noAutofit/>
          </a:bodyPr>
          <a:lstStyle/>
          <a:p>
            <a:r>
              <a:rPr lang="ja-JP" altLang="en-US" sz="11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rPr>
              <a:t>社内イベントとして健康セミナーを開催しました</a:t>
            </a:r>
          </a:p>
        </p:txBody>
      </p:sp>
      <p:sp>
        <p:nvSpPr>
          <p:cNvPr id="53" name="テキスト ボックス 52"/>
          <p:cNvSpPr txBox="1"/>
          <p:nvPr/>
        </p:nvSpPr>
        <p:spPr>
          <a:xfrm>
            <a:off x="520068" y="5533317"/>
            <a:ext cx="3012025" cy="307249"/>
          </a:xfrm>
          <a:prstGeom prst="rect">
            <a:avLst/>
          </a:prstGeom>
          <a:noFill/>
        </p:spPr>
        <p:txBody>
          <a:bodyPr wrap="square" rtlCol="0" anchor="ctr" anchorCtr="0">
            <a:noAutofit/>
          </a:bodyPr>
          <a:lstStyle/>
          <a:p>
            <a:r>
              <a:rPr lang="ja-JP" altLang="en-US" sz="11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rPr>
              <a:t>「再検査率</a:t>
            </a:r>
            <a:r>
              <a:rPr lang="en-US" altLang="ja-JP" sz="11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1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rPr>
              <a:t>％を目指す」ことが健康経営のきっかけとなりました</a:t>
            </a:r>
            <a:endParaRPr kumimoji="1" lang="en-US" altLang="ja-JP" sz="11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4172333" y="5529176"/>
            <a:ext cx="3012025" cy="307249"/>
          </a:xfrm>
          <a:prstGeom prst="rect">
            <a:avLst/>
          </a:prstGeom>
          <a:noFill/>
        </p:spPr>
        <p:txBody>
          <a:bodyPr wrap="square" rtlCol="0" anchor="ctr" anchorCtr="0">
            <a:noAutofit/>
          </a:bodyPr>
          <a:lstStyle/>
          <a:p>
            <a:r>
              <a:rPr lang="ja-JP" altLang="en-US" sz="11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rPr>
              <a:t>今後の展望</a:t>
            </a:r>
            <a:endParaRPr kumimoji="1" lang="ja-JP" altLang="en-US" sz="11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541658" y="7742666"/>
            <a:ext cx="3012025" cy="307249"/>
          </a:xfrm>
          <a:prstGeom prst="rect">
            <a:avLst/>
          </a:prstGeom>
          <a:noFill/>
        </p:spPr>
        <p:txBody>
          <a:bodyPr wrap="square" rtlCol="0" anchor="ctr" anchorCtr="0">
            <a:noAutofit/>
          </a:bodyPr>
          <a:lstStyle/>
          <a:p>
            <a:r>
              <a:rPr lang="ja-JP" altLang="en-US" sz="11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rPr>
              <a:t>禁煙対策として会長自ら従業員</a:t>
            </a:r>
            <a:r>
              <a:rPr lang="en-US" altLang="ja-JP" sz="11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rPr>
              <a:t>人</a:t>
            </a:r>
            <a:r>
              <a:rPr lang="en-US" altLang="ja-JP" sz="11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rPr>
              <a:t>人と面談を行いました</a:t>
            </a:r>
            <a:endParaRPr lang="en-US" altLang="ja-JP" sz="1100" b="1" dirty="0">
              <a:solidFill>
                <a:srgbClr val="2E309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8" name="図 37">
            <a:extLst>
              <a:ext uri="{FF2B5EF4-FFF2-40B4-BE49-F238E27FC236}">
                <a16:creationId xmlns:a16="http://schemas.microsoft.com/office/drawing/2014/main" id="{60F31281-CDD0-46A9-8D27-F3985365529F}"/>
              </a:ext>
            </a:extLst>
          </p:cNvPr>
          <p:cNvPicPr>
            <a:picLocks noChangeAspect="1"/>
          </p:cNvPicPr>
          <p:nvPr/>
        </p:nvPicPr>
        <p:blipFill>
          <a:blip r:embed="rId2"/>
          <a:stretch>
            <a:fillRect/>
          </a:stretch>
        </p:blipFill>
        <p:spPr>
          <a:xfrm>
            <a:off x="671980" y="1791027"/>
            <a:ext cx="1275417" cy="1661009"/>
          </a:xfrm>
          <a:prstGeom prst="rect">
            <a:avLst/>
          </a:prstGeom>
        </p:spPr>
      </p:pic>
      <p:pic>
        <p:nvPicPr>
          <p:cNvPr id="39" name="図 38">
            <a:extLst>
              <a:ext uri="{FF2B5EF4-FFF2-40B4-BE49-F238E27FC236}">
                <a16:creationId xmlns:a16="http://schemas.microsoft.com/office/drawing/2014/main" id="{5E6E1A7E-AA4F-4E85-9032-A9E67A6042A9}"/>
              </a:ext>
            </a:extLst>
          </p:cNvPr>
          <p:cNvPicPr>
            <a:picLocks noChangeAspect="1"/>
          </p:cNvPicPr>
          <p:nvPr/>
        </p:nvPicPr>
        <p:blipFill>
          <a:blip r:embed="rId3"/>
          <a:stretch>
            <a:fillRect/>
          </a:stretch>
        </p:blipFill>
        <p:spPr>
          <a:xfrm>
            <a:off x="3577954" y="8957823"/>
            <a:ext cx="2087334" cy="1387894"/>
          </a:xfrm>
          <a:prstGeom prst="rect">
            <a:avLst/>
          </a:prstGeom>
        </p:spPr>
      </p:pic>
      <p:pic>
        <p:nvPicPr>
          <p:cNvPr id="40" name="図 39">
            <a:extLst>
              <a:ext uri="{FF2B5EF4-FFF2-40B4-BE49-F238E27FC236}">
                <a16:creationId xmlns:a16="http://schemas.microsoft.com/office/drawing/2014/main" id="{1AFD84E1-569F-4D2F-872F-62ADF7DE980D}"/>
              </a:ext>
            </a:extLst>
          </p:cNvPr>
          <p:cNvPicPr>
            <a:picLocks noChangeAspect="1"/>
          </p:cNvPicPr>
          <p:nvPr/>
        </p:nvPicPr>
        <p:blipFill>
          <a:blip r:embed="rId4"/>
          <a:stretch>
            <a:fillRect/>
          </a:stretch>
        </p:blipFill>
        <p:spPr>
          <a:xfrm>
            <a:off x="4932753" y="7346427"/>
            <a:ext cx="2201887" cy="1464062"/>
          </a:xfrm>
          <a:prstGeom prst="rect">
            <a:avLst/>
          </a:prstGeom>
        </p:spPr>
      </p:pic>
      <p:sp>
        <p:nvSpPr>
          <p:cNvPr id="4" name="テキスト ボックス 3">
            <a:extLst>
              <a:ext uri="{FF2B5EF4-FFF2-40B4-BE49-F238E27FC236}">
                <a16:creationId xmlns:a16="http://schemas.microsoft.com/office/drawing/2014/main" id="{1ABF0837-C3EC-4571-80E1-F9C0C43D3D62}"/>
              </a:ext>
            </a:extLst>
          </p:cNvPr>
          <p:cNvSpPr txBox="1"/>
          <p:nvPr/>
        </p:nvSpPr>
        <p:spPr>
          <a:xfrm>
            <a:off x="5710921" y="8829390"/>
            <a:ext cx="1714101" cy="215444"/>
          </a:xfrm>
          <a:prstGeom prst="rect">
            <a:avLst/>
          </a:prstGeom>
          <a:noFill/>
        </p:spPr>
        <p:txBody>
          <a:bodyPr wrap="square" rtlCol="0">
            <a:spAutoFit/>
          </a:bodyPr>
          <a:lstStyle/>
          <a:p>
            <a:r>
              <a:rPr kumimoji="1" lang="ja-JP" altLang="en-US" sz="800" dirty="0"/>
              <a:t>運動指導士による健康セミナー</a:t>
            </a:r>
          </a:p>
        </p:txBody>
      </p:sp>
      <p:sp>
        <p:nvSpPr>
          <p:cNvPr id="42" name="テキスト ボックス 41">
            <a:extLst>
              <a:ext uri="{FF2B5EF4-FFF2-40B4-BE49-F238E27FC236}">
                <a16:creationId xmlns:a16="http://schemas.microsoft.com/office/drawing/2014/main" id="{29FF25A3-A6FD-43FF-B497-4ADB2DFF7EAB}"/>
              </a:ext>
            </a:extLst>
          </p:cNvPr>
          <p:cNvSpPr txBox="1"/>
          <p:nvPr/>
        </p:nvSpPr>
        <p:spPr>
          <a:xfrm>
            <a:off x="3451924" y="8742379"/>
            <a:ext cx="1714101" cy="215444"/>
          </a:xfrm>
          <a:prstGeom prst="rect">
            <a:avLst/>
          </a:prstGeom>
          <a:noFill/>
        </p:spPr>
        <p:txBody>
          <a:bodyPr wrap="square" rtlCol="0">
            <a:spAutoFit/>
          </a:bodyPr>
          <a:lstStyle/>
          <a:p>
            <a:r>
              <a:rPr lang="ja-JP" altLang="en-US" sz="800" dirty="0"/>
              <a:t>　　　　　　　　事業所外観</a:t>
            </a:r>
            <a:endParaRPr kumimoji="1" lang="ja-JP" altLang="en-US" sz="800" dirty="0"/>
          </a:p>
        </p:txBody>
      </p:sp>
      <p:sp>
        <p:nvSpPr>
          <p:cNvPr id="46" name="テキスト ボックス 45">
            <a:extLst>
              <a:ext uri="{FF2B5EF4-FFF2-40B4-BE49-F238E27FC236}">
                <a16:creationId xmlns:a16="http://schemas.microsoft.com/office/drawing/2014/main" id="{5586F627-6FE9-4C85-B4E6-906564A45323}"/>
              </a:ext>
            </a:extLst>
          </p:cNvPr>
          <p:cNvSpPr txBox="1"/>
          <p:nvPr/>
        </p:nvSpPr>
        <p:spPr>
          <a:xfrm>
            <a:off x="4527827" y="10375091"/>
            <a:ext cx="1505869" cy="215444"/>
          </a:xfrm>
          <a:prstGeom prst="rect">
            <a:avLst/>
          </a:prstGeom>
          <a:noFill/>
        </p:spPr>
        <p:txBody>
          <a:bodyPr wrap="square" rtlCol="0" anchor="t" anchorCtr="0">
            <a:no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AXA-C-200805-030/371</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18873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TotalTime>
  <Words>648</Words>
  <Application>Microsoft Office PowerPoint</Application>
  <PresentationFormat>ユーザー設定</PresentationFormat>
  <Paragraphs>34</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メイリオ</vt:lpstr>
      <vt:lpstr>源ノ角ゴシック Medium</vt:lpstr>
      <vt:lpstr>Calibri</vt:lpstr>
      <vt:lpstr>Palatino Linotype</vt:lpstr>
      <vt:lpstr>Wingdings</vt:lpstr>
      <vt:lpstr>Office Theme</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Voice R_三次_1018</dc:title>
  <dc:creator>hisami shimada 島田　久巳</dc:creator>
  <cp:lastModifiedBy>堀瀬 敏雄</cp:lastModifiedBy>
  <cp:revision>72</cp:revision>
  <cp:lastPrinted>2020-08-06T02:51:19Z</cp:lastPrinted>
  <dcterms:created xsi:type="dcterms:W3CDTF">2020-03-04T13:45:55Z</dcterms:created>
  <dcterms:modified xsi:type="dcterms:W3CDTF">2020-08-06T02:51:48Z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2017-10-18T00:00:00Z</vt:filetime>
  </property>
  <property fmtid="{D5CDD505-2E9C-101B-9397-08002B2CF9AE}" pid="3" name="LastSaved">
    <vt:filetime>2020-03-04T00:00:00Z</vt:filetime>
  </property>
</Properties>
</file>